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3" r:id="rId14"/>
    <p:sldId id="275" r:id="rId15"/>
    <p:sldId id="274" r:id="rId16"/>
    <p:sldId id="272" r:id="rId17"/>
    <p:sldId id="283" r:id="rId18"/>
    <p:sldId id="276" r:id="rId19"/>
    <p:sldId id="277" r:id="rId20"/>
    <p:sldId id="279" r:id="rId21"/>
    <p:sldId id="278" r:id="rId22"/>
    <p:sldId id="280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9A0CE-8C30-43E7-9E21-FA9B348446E8}" type="datetimeFigureOut">
              <a:rPr lang="ru-RU"/>
              <a:pPr>
                <a:defRPr/>
              </a:pPr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96A3C-9C74-4642-A507-0A30318E5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120CB-9F5A-4B08-BE17-AF3B681C2AB3}" type="datetimeFigureOut">
              <a:rPr lang="ru-RU"/>
              <a:pPr>
                <a:defRPr/>
              </a:pPr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E8437-B99B-40E6-A428-90C7BC90F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8C19C-11F8-4152-A12F-EAE8D6E15B5E}" type="datetimeFigureOut">
              <a:rPr lang="ru-RU"/>
              <a:pPr>
                <a:defRPr/>
              </a:pPr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CAC30-690B-456F-A747-4C696366F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E0086-D908-4103-8176-A0B61E772EA6}" type="datetimeFigureOut">
              <a:rPr lang="ru-RU"/>
              <a:pPr>
                <a:defRPr/>
              </a:pPr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0893E-5938-4F10-9F3D-6BDE40FBF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C851E-7298-4BAE-A266-2D669ACE03AB}" type="datetimeFigureOut">
              <a:rPr lang="ru-RU"/>
              <a:pPr>
                <a:defRPr/>
              </a:pPr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E9B1A-A08A-4DE1-A9E2-CB583C060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79FF9-AD43-4187-8DEB-E432E14E4DF7}" type="datetimeFigureOut">
              <a:rPr lang="ru-RU"/>
              <a:pPr>
                <a:defRPr/>
              </a:pPr>
              <a:t>09.04.2018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735F4-B138-4C98-9F4D-DEEF339903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2299C-04DF-4C0D-B20A-A80B665185EA}" type="datetimeFigureOut">
              <a:rPr lang="ru-RU"/>
              <a:pPr>
                <a:defRPr/>
              </a:pPr>
              <a:t>09.04.2018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B0D3-8143-4F1E-B6B1-1BEB51B53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F6EB6-D7B2-44F2-9B67-400BAE50E351}" type="datetimeFigureOut">
              <a:rPr lang="ru-RU"/>
              <a:pPr>
                <a:defRPr/>
              </a:pPr>
              <a:t>09.04.2018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94F95-08BB-4910-A487-135BEE51E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4E308-3B28-4370-933D-C8442BB71AD0}" type="datetimeFigureOut">
              <a:rPr lang="ru-RU"/>
              <a:pPr>
                <a:defRPr/>
              </a:pPr>
              <a:t>09.04.2018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5664E-C208-4F4F-B51E-CAB1B7657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80A51-D402-4F13-B205-14FE8BE2E5B3}" type="datetimeFigureOut">
              <a:rPr lang="ru-RU"/>
              <a:pPr>
                <a:defRPr/>
              </a:pPr>
              <a:t>09.04.2018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01ABB-DB2C-489E-8A2F-E033123AAF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4197-8653-4CCA-8D8A-A3EB58A3CDA1}" type="datetimeFigureOut">
              <a:rPr lang="ru-RU"/>
              <a:pPr>
                <a:defRPr/>
              </a:pPr>
              <a:t>09.04.2018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1941D-989D-494D-A1A5-167574F13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4C94BD-02A7-4C59-BE88-539A0DB0F572}" type="datetimeFigureOut">
              <a:rPr lang="ru-RU"/>
              <a:pPr>
                <a:defRPr/>
              </a:pPr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E669D1-277C-4C4D-99F9-221EA3E4C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1" name="Picture 2" descr="C:\Users\User\Pictures\school22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88913"/>
            <a:ext cx="8496300" cy="61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Прямоугольник 3"/>
          <p:cNvSpPr>
            <a:spLocks noChangeArrowheads="1"/>
          </p:cNvSpPr>
          <p:nvPr/>
        </p:nvSpPr>
        <p:spPr bwMode="auto">
          <a:xfrm>
            <a:off x="2987675" y="1341438"/>
            <a:ext cx="3960813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rgbClr val="C00000"/>
                </a:solidFill>
                <a:latin typeface="Calibri" pitchFamily="34" charset="0"/>
              </a:rPr>
              <a:t>Устный счёт</a:t>
            </a:r>
          </a:p>
          <a:p>
            <a:r>
              <a:rPr lang="ru-RU" sz="5400">
                <a:solidFill>
                  <a:srgbClr val="C00000"/>
                </a:solidFill>
                <a:latin typeface="Calibri" pitchFamily="34" charset="0"/>
              </a:rPr>
              <a:t> 3- 4 класс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51275" y="378936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Подготовила 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учитель начальных классов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Дибирова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А. Г.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МКОУ «Арада-Чуглинская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СОШ»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267" name="Picture 1" descr="C:\Users\User\Pictures\school22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3109913"/>
            <a:ext cx="1428750" cy="1504950"/>
          </a:xfrm>
          <a:noFill/>
        </p:spPr>
      </p:pic>
      <p:pic>
        <p:nvPicPr>
          <p:cNvPr id="11268" name="Picture 1" descr="C:\Users\User\Pictures\school2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3419475" y="44450"/>
            <a:ext cx="54737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Запишите числа: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 сот. тыс. 2 ед. тыс. 4 дес.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дес. тыс. 5 дес.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309 ед. II класса 6 ед. I класса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ед. 3-го разряда 1 ед. 1-го разряда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Представьте число 114 018 в виде суммы разрядных слагаемых.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Сравните числа.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7 008 </a:t>
            </a:r>
            <a:r>
              <a:rPr lang="ru-RU" sz="28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7 080  ; 50 100 </a:t>
            </a:r>
            <a:r>
              <a:rPr lang="ru-RU" sz="28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51 000   13 271 </a:t>
            </a:r>
            <a:r>
              <a:rPr lang="ru-RU" sz="28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13 217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Запишите, сколько в числе     280 640 всего десятков, всего сотен, всего тысяч.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2291" name="Picture 1" descr="C:\Users\User\Pictures\school22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3109913"/>
            <a:ext cx="1428750" cy="1504950"/>
          </a:xfrm>
          <a:noFill/>
        </p:spPr>
      </p:pic>
      <p:pic>
        <p:nvPicPr>
          <p:cNvPr id="12292" name="Picture 1" descr="C:\Users\User\Pictures\school2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708400" y="1125538"/>
          <a:ext cx="4670425" cy="2028825"/>
        </p:xfrm>
        <a:graphic>
          <a:graphicData uri="http://schemas.openxmlformats.org/drawingml/2006/table">
            <a:tbl>
              <a:tblPr/>
              <a:tblGrid>
                <a:gridCol w="1262242"/>
                <a:gridCol w="899602"/>
                <a:gridCol w="710011"/>
                <a:gridCol w="899602"/>
                <a:gridCol w="899602"/>
              </a:tblGrid>
              <a:tr h="560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6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a · b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480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560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900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779838" y="3573463"/>
          <a:ext cx="4670425" cy="2028825"/>
        </p:xfrm>
        <a:graphic>
          <a:graphicData uri="http://schemas.openxmlformats.org/drawingml/2006/table">
            <a:tbl>
              <a:tblPr/>
              <a:tblGrid>
                <a:gridCol w="1114090"/>
                <a:gridCol w="746218"/>
                <a:gridCol w="928190"/>
                <a:gridCol w="926881"/>
                <a:gridCol w="955682"/>
              </a:tblGrid>
              <a:tr h="560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490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6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c : d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5" name="Picture 1" descr="C:\Users\User\Pictures\school22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3109913"/>
            <a:ext cx="1428750" cy="1504950"/>
          </a:xfrm>
          <a:noFill/>
        </p:spPr>
      </p:pic>
      <p:pic>
        <p:nvPicPr>
          <p:cNvPr id="13316" name="Picture 1" descr="C:\Users\User\Pictures\school2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3563938" y="363538"/>
            <a:ext cx="5329237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Запишите числа :</a:t>
            </a:r>
          </a:p>
          <a:p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6сот. тыс. 7 ед. тыс. 3 сот.;</a:t>
            </a:r>
          </a:p>
          <a:p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ед. тыс. 3 ед.;</a:t>
            </a:r>
          </a:p>
          <a:p>
            <a:pPr eaLnBrk="0" hangingPunct="0"/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901 ед. II кл. 5 ед. I кл.;</a:t>
            </a:r>
          </a:p>
          <a:p>
            <a:pPr eaLnBrk="0" hangingPunct="0"/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 ед. 3-го разряда 8 ед. 2-го разряда;</a:t>
            </a:r>
          </a:p>
          <a:p>
            <a:pPr eaLnBrk="0" hangingPunct="0"/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 сот. тыс. 7 ед.;</a:t>
            </a:r>
          </a:p>
          <a:p>
            <a:pPr eaLnBrk="0" hangingPunct="0"/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дес. тыс. 9 ед.;</a:t>
            </a:r>
          </a:p>
          <a:p>
            <a:pPr eaLnBrk="0" hangingPunct="0"/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540 ед. II кл. 2 ед. I кл.;</a:t>
            </a:r>
          </a:p>
          <a:p>
            <a:pPr eaLnBrk="0" hangingPunct="0"/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ед. 3-го разряда 1 ед. 2-го разряда.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39" name="Picture 1" descr="C:\Users\User\Pictures\school22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3109913"/>
            <a:ext cx="1428750" cy="1504950"/>
          </a:xfrm>
          <a:noFill/>
        </p:spPr>
      </p:pic>
      <p:pic>
        <p:nvPicPr>
          <p:cNvPr id="14340" name="Picture 1" descr="C:\Users\User\Pictures\school2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1"/>
          <p:cNvSpPr>
            <a:spLocks noChangeArrowheads="1"/>
          </p:cNvSpPr>
          <p:nvPr/>
        </p:nvSpPr>
        <p:spPr bwMode="auto">
          <a:xfrm>
            <a:off x="3492500" y="549275"/>
            <a:ext cx="5472113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Запиши числа:</a:t>
            </a: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753 814, 1 640 023, 1 000 916, </a:t>
            </a: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629, 000, 5 000 001, 23 500.</a:t>
            </a: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Запиши число, которое идет за числом:</a:t>
            </a: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999, 999 999, 700 000, 83 600</a:t>
            </a:r>
          </a:p>
          <a:p>
            <a:pPr eaLnBrk="0" hangingPunct="0"/>
            <a:endParaRPr lang="ru-RU" sz="2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Запиши число, которое предшествует числу:</a:t>
            </a: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9 876, 9 800, 8 070, 1 000 000</a:t>
            </a:r>
          </a:p>
          <a:p>
            <a:pPr eaLnBrk="0" hangingPunct="0"/>
            <a:endParaRPr lang="ru-RU" sz="2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Запиши словами число  89 275, 106 013.</a:t>
            </a: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Представь в виде суммы разрядных слагаемых числа: 271 523, 80 305.</a:t>
            </a: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Сравни :</a:t>
            </a: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283 … 4 283               5 129 … 7 435</a:t>
            </a: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Увеличь в 100 раз числа: </a:t>
            </a: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171, 5 932, 730, 1 945.</a:t>
            </a: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Уменьши в 10 раз числа: 590, 7 530, 497 800.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3" name="Picture 1" descr="C:\Users\User\Pictures\school22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3109913"/>
            <a:ext cx="1428750" cy="1504950"/>
          </a:xfrm>
          <a:noFill/>
        </p:spPr>
      </p:pic>
      <p:pic>
        <p:nvPicPr>
          <p:cNvPr id="15364" name="Picture 1" descr="C:\Users\User\Pictures\school2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3563938" y="3133725"/>
            <a:ext cx="5329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.</a:t>
            </a:r>
            <a:endParaRPr lang="ru-RU" sz="2400" b="1"/>
          </a:p>
        </p:txBody>
      </p:sp>
      <p:sp>
        <p:nvSpPr>
          <p:cNvPr id="15366" name="Rectangle 1"/>
          <p:cNvSpPr>
            <a:spLocks noChangeArrowheads="1"/>
          </p:cNvSpPr>
          <p:nvPr/>
        </p:nvSpPr>
        <p:spPr bwMode="auto">
          <a:xfrm>
            <a:off x="3492500" y="906463"/>
            <a:ext cx="56515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Арифметический диктант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7,  63 : 9,  6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9,  72 : 8,  7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6,  81 : 9, 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7,  45 : 5,  8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6,  49 : 7,  8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8,  28 : 4.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 ,  27 : 3,  21 : 3 , 9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6,  2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8,  36 : 6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48 : 6 , 5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 , 32 : 8,  18 : 2,  24 : 4 , 15 : 3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 ,  72: 8 ,  6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 , 56 : 7 ,  28 : 7,   3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40 : 5,   3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</a:t>
            </a:r>
            <a:endParaRPr lang="ru-RU" sz="24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7" name="Picture 1" descr="C:\Users\User\Pictures\school22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3109913"/>
            <a:ext cx="1428750" cy="1504950"/>
          </a:xfrm>
          <a:noFill/>
        </p:spPr>
      </p:pic>
      <p:pic>
        <p:nvPicPr>
          <p:cNvPr id="16388" name="Picture 1" descr="C:\Users\User\Pictures\school2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3563938" y="3133725"/>
            <a:ext cx="5329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.</a:t>
            </a:r>
            <a:endParaRPr lang="ru-RU" sz="2400" b="1"/>
          </a:p>
        </p:txBody>
      </p:sp>
      <p:sp>
        <p:nvSpPr>
          <p:cNvPr id="16390" name="Rectangle 1"/>
          <p:cNvSpPr>
            <a:spLocks noChangeArrowheads="1"/>
          </p:cNvSpPr>
          <p:nvPr/>
        </p:nvSpPr>
        <p:spPr bwMode="auto">
          <a:xfrm>
            <a:off x="3419475" y="333375"/>
            <a:ext cx="5724525" cy="624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Арифметический  диктант</a:t>
            </a:r>
            <a:endParaRPr lang="ru-RU" sz="20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Запиши, сколько в метре дециметров, сколько в дециметре сантиметров, сколько в сантиметре миллиметров, сколько в километре метров.</a:t>
            </a:r>
            <a:endParaRPr lang="ru-RU" sz="20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Запиши, сколько граммов составляют 1 кг, сколько килограммов составляют 1 т, сколько в центнере килограммов, сколько в тонне центнеров.</a:t>
            </a:r>
            <a:endParaRPr lang="ru-RU" sz="20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Запиши, сколько минут в 1 часе, сколько секунд в 1 минуте, сколько часов составляют одни сутки, сколько лет составляют один век.</a:t>
            </a:r>
            <a:endParaRPr lang="ru-RU" sz="20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Вставь пропущенные названия единиц длины и массы так, чтобы получились верные равенства  :</a:t>
            </a: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100 </a:t>
            </a:r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1 </a:t>
            </a:r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10 </a:t>
            </a:r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1 </a:t>
            </a:r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1 000 </a:t>
            </a:r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endParaRPr lang="ru-RU" sz="20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Заполни пропуски </a:t>
            </a:r>
          </a:p>
          <a:p>
            <a:pPr eaLnBrk="0" hangingPunct="0"/>
            <a:r>
              <a:rPr lang="ru-RU" sz="2000" b="1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км = </a:t>
            </a:r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      1 000 г = 1 </a:t>
            </a:r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1 в = 100 </a:t>
            </a:r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endParaRPr lang="ru-RU" sz="20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см = </a:t>
            </a:r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мм     1 000 = 1 </a:t>
            </a:r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1 год = 12 </a:t>
            </a:r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endParaRPr lang="ru-RU" sz="20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м = </a:t>
            </a:r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дм       10 ц = 1 </a:t>
            </a:r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            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ч = 60 </a:t>
            </a:r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1" name="Picture 1" descr="C:\Users\User\Pictures\school22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3109913"/>
            <a:ext cx="1428750" cy="1504950"/>
          </a:xfrm>
          <a:noFill/>
        </p:spPr>
      </p:pic>
      <p:pic>
        <p:nvPicPr>
          <p:cNvPr id="17412" name="Picture 1" descr="C:\Users\User\Pictures\school2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1"/>
          <p:cNvSpPr>
            <a:spLocks noChangeArrowheads="1"/>
          </p:cNvSpPr>
          <p:nvPr/>
        </p:nvSpPr>
        <p:spPr bwMode="auto">
          <a:xfrm>
            <a:off x="3563938" y="-179388"/>
            <a:ext cx="5580062" cy="695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Арифметический  диктант</a:t>
            </a:r>
          </a:p>
          <a:p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(записывается только ответ)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В одном ряду сидели 23 ученика, в другом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5 учеников меньше. Сколько учеников сидело во втором ряду?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В классе 32 человека, из них 15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девочки. Сколько мальчиков в классе?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В одной коробке 17 пуговиц, а в другой в 4 раза больше. Сколько пуговиц в другой коробке?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В гараже 60 легковых машин и 15 грузовых. Во сколько раз грузовых машин меньше, чем легковых.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После того как 19 человек ушли в поход, в отряде осталось 7 человек. Сколько всего человек в отряде?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8435" name="Picture 1" descr="C:\Users\User\Pictures\school22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3109913"/>
            <a:ext cx="1428750" cy="1504950"/>
          </a:xfrm>
          <a:noFill/>
        </p:spPr>
      </p:pic>
      <p:pic>
        <p:nvPicPr>
          <p:cNvPr id="18436" name="Picture 1" descr="C:\Users\User\Pictures\school2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Прямоугольник 4"/>
          <p:cNvSpPr>
            <a:spLocks noChangeArrowheads="1"/>
          </p:cNvSpPr>
          <p:nvPr/>
        </p:nvSpPr>
        <p:spPr bwMode="auto">
          <a:xfrm>
            <a:off x="3563938" y="692150"/>
            <a:ext cx="5329237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Прополкой овощей занимались 50 ребят, что составляет одну шестую часть всех ребят загородного лагеря. Сколько всего ребят в лагере?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В одном наборе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Конструктор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130 деталей, а в другом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112 деталей. На сколько деталей в первом наборе больше, чем во втором?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В бидоне было 18 л молока. После того как из бидона вылили несколько литров молока, в нем осталось 11 л. Сколько литров молока вылили из бидона?</a:t>
            </a:r>
            <a:endParaRPr lang="ru-RU" sz="24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pic>
        <p:nvPicPr>
          <p:cNvPr id="19459" name="Picture 1" descr="C:\Users\User\Pictures\school22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3109913"/>
            <a:ext cx="1428750" cy="1504950"/>
          </a:xfrm>
          <a:noFill/>
        </p:spPr>
      </p:pic>
      <p:pic>
        <p:nvPicPr>
          <p:cNvPr id="19460" name="Picture 1" descr="C:\Users\User\Pictures\school2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1"/>
          <p:cNvSpPr>
            <a:spLocks noChangeArrowheads="1"/>
          </p:cNvSpPr>
          <p:nvPr/>
        </p:nvSpPr>
        <p:spPr bwMode="auto">
          <a:xfrm>
            <a:off x="3492500" y="942975"/>
            <a:ext cx="56515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 вычисления:</a:t>
            </a:r>
          </a:p>
          <a:p>
            <a:endParaRPr lang="ru-RU" sz="24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562 + 235       287 + 469      2 041 + 956 376 + 4           108 + 720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879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617        952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376        704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193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483 + 516        376 + 585       765 + 6 120    597 + 806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965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324        841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467         903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218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483" name="Picture 1" descr="C:\Users\User\Pictures\school22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3109913"/>
            <a:ext cx="1428750" cy="1504950"/>
          </a:xfrm>
          <a:noFill/>
        </p:spPr>
      </p:pic>
      <p:pic>
        <p:nvPicPr>
          <p:cNvPr id="20484" name="Picture 1" descr="C:\Users\User\Pictures\school2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1"/>
          <p:cNvSpPr>
            <a:spLocks noChangeArrowheads="1"/>
          </p:cNvSpPr>
          <p:nvPr/>
        </p:nvSpPr>
        <p:spPr bwMode="auto">
          <a:xfrm>
            <a:off x="3492500" y="968375"/>
            <a:ext cx="56515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 вычисления:</a:t>
            </a:r>
          </a:p>
          <a:p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 + 77    62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7       13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          64 : 2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37 + 8      49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       81 : 3          92 : 23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16     84 + 16     12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4          24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78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5     100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15    48 : 2     78 : 3</a:t>
            </a:r>
          </a:p>
          <a:p>
            <a:pPr eaLnBrk="0" hangingPunct="0"/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     30 + 64    11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     68 : 17</a:t>
            </a:r>
          </a:p>
          <a:p>
            <a:pPr eaLnBrk="0" hangingPunct="0"/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 + 7      52 + 44     12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9      32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</a:t>
            </a:r>
            <a:endParaRPr lang="ru-RU" sz="24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916238" y="3171825"/>
            <a:ext cx="5903912" cy="369888"/>
          </a:xfrm>
        </p:spPr>
        <p:txBody>
          <a:bodyPr anchor="ctr">
            <a:sp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ru-RU" sz="1800" smtClean="0">
              <a:latin typeface="Arial" charset="0"/>
              <a:cs typeface="Arial" charset="0"/>
            </a:endParaRPr>
          </a:p>
        </p:txBody>
      </p:sp>
      <p:pic>
        <p:nvPicPr>
          <p:cNvPr id="3076" name="Picture 4" descr="C:\Users\User\Pictures\school2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Прямоугольник 6"/>
          <p:cNvSpPr>
            <a:spLocks noChangeArrowheads="1"/>
          </p:cNvSpPr>
          <p:nvPr/>
        </p:nvSpPr>
        <p:spPr bwMode="auto">
          <a:xfrm>
            <a:off x="3348038" y="0"/>
            <a:ext cx="5616575" cy="717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D0D0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Жуки скарабеи лепят из навоза шары массой 40 граммов. Масса самого жука составляет 1/20 от массы шара. Сколько весит жук?</a:t>
            </a:r>
            <a:endParaRPr lang="ru-RU" sz="2000" b="1">
              <a:solidFill>
                <a:srgbClr val="0D0D0D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solidFill>
                  <a:srgbClr val="0D0D0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В Китае и Японии для письма пользуются не буквами, а иероглифами. Общее число иероглифов около 50 000. Образованные люди в этих странах знают до 1/10 части всех иероглифов. Сколько иероглифов знают образованные люди?</a:t>
            </a:r>
            <a:endParaRPr lang="ru-RU" sz="2000" b="1">
              <a:solidFill>
                <a:srgbClr val="0D0D0D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solidFill>
                  <a:srgbClr val="0D0D0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Крапивник прилетает в гнездо для кормления птенцов 600 раз, а число прилетов ласточки составляет 5/6 от числа прилетов крапивника. Сколько раз посещает свое гнездо для кормления птенцов ласточка?</a:t>
            </a:r>
            <a:endParaRPr lang="ru-RU" sz="2000" b="1">
              <a:solidFill>
                <a:srgbClr val="0D0D0D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solidFill>
                  <a:srgbClr val="0D0D0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Скорость полета скворца 80 км/ч, а скорость полета чайки составляет 3/4 от скорости полета скворца. Какова скорость полета чайки?</a:t>
            </a:r>
            <a:endParaRPr lang="ru-RU" sz="2000" b="1">
              <a:solidFill>
                <a:srgbClr val="0D0D0D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solidFill>
                  <a:srgbClr val="0D0D0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Масса тюлененка около 20 кг. Это является 1/20 массы взрослого тюленя. Какова масса взрослого тюленя?</a:t>
            </a:r>
            <a:endParaRPr lang="ru-RU" sz="2000" b="1">
              <a:solidFill>
                <a:srgbClr val="0D0D0D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1507" name="Picture 1" descr="C:\Users\User\Pictures\school22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3109913"/>
            <a:ext cx="1428750" cy="1504950"/>
          </a:xfrm>
          <a:noFill/>
        </p:spPr>
      </p:pic>
      <p:pic>
        <p:nvPicPr>
          <p:cNvPr id="21508" name="Picture 1" descr="C:\Users\User\Pictures\school2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1"/>
          <p:cNvSpPr>
            <a:spLocks noChangeArrowheads="1"/>
          </p:cNvSpPr>
          <p:nvPr/>
        </p:nvSpPr>
        <p:spPr bwMode="auto">
          <a:xfrm>
            <a:off x="3419475" y="836613"/>
            <a:ext cx="5724525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 вычисления:</a:t>
            </a:r>
          </a:p>
          <a:p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65 : 13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 : 2           96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90 : 3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</a:t>
            </a:r>
          </a:p>
          <a:p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29 + 60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15          100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(3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12 + 8) : 4</a:t>
            </a:r>
          </a:p>
          <a:p>
            <a:pPr eaLnBrk="0" hangingPunct="0"/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(43 + 27) : (9 + 5) + 6</a:t>
            </a:r>
          </a:p>
          <a:p>
            <a:pPr eaLnBrk="0" hangingPunct="0"/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95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40 + 5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          70 + (81 : 3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21)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29</a:t>
            </a:r>
          </a:p>
          <a:p>
            <a:pPr eaLnBrk="0" hangingPunct="0"/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51 : 17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30 : 3               260 + 40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</a:t>
            </a:r>
          </a:p>
          <a:p>
            <a:pPr eaLnBrk="0" hangingPunct="0"/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(37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30)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(92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72)</a:t>
            </a:r>
            <a:endParaRPr lang="ru-RU" sz="24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2531" name="Picture 1" descr="C:\Users\User\Pictures\school22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3109913"/>
            <a:ext cx="1428750" cy="1504950"/>
          </a:xfrm>
          <a:noFill/>
        </p:spPr>
      </p:pic>
      <p:pic>
        <p:nvPicPr>
          <p:cNvPr id="22532" name="Picture 1" descr="C:\Users\User\Pictures\school2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1"/>
          <p:cNvSpPr>
            <a:spLocks noChangeArrowheads="1"/>
          </p:cNvSpPr>
          <p:nvPr/>
        </p:nvSpPr>
        <p:spPr bwMode="auto">
          <a:xfrm>
            <a:off x="3492500" y="1298575"/>
            <a:ext cx="56515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 вычисления: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893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6 5         732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23              7 520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39 </a:t>
            </a: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309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85          463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216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945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7 7         524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56              960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84                   3 508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39       714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323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1 575 : 9 4      212 : 54           48 438 : 69       127 600 : 42                           50 075 : 25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1 400 + 200     23 200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3 000     270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  320 :80</a:t>
            </a:r>
            <a:endParaRPr lang="ru-RU" sz="24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3555" name="Picture 1" descr="C:\Users\User\Pictures\school22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3109913"/>
            <a:ext cx="1428750" cy="1504950"/>
          </a:xfrm>
          <a:noFill/>
        </p:spPr>
      </p:pic>
      <p:pic>
        <p:nvPicPr>
          <p:cNvPr id="23556" name="Picture 1" descr="C:\Users\User\Pictures\school2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1"/>
          <p:cNvSpPr>
            <a:spLocks noChangeArrowheads="1"/>
          </p:cNvSpPr>
          <p:nvPr/>
        </p:nvSpPr>
        <p:spPr bwMode="auto">
          <a:xfrm>
            <a:off x="2987675" y="1257300"/>
            <a:ext cx="6156325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 вычисления:</a:t>
            </a:r>
          </a:p>
          <a:p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3 332 : 7 3       649 : 41      12 894 : 42 22        680 : 54           45 060 : 15</a:t>
            </a:r>
          </a:p>
          <a:p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1 400 + 200   23 200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3 000   270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  320 :80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7 080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80   90 000 + 2 000   720 : 4   193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100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2 000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600     47 518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7 000     810 : 3                 7 125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100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69 000 + 300    8 200 + 500    120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   480 : 60</a:t>
            </a:r>
            <a:endParaRPr lang="ru-RU" sz="24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C:\Users\User\Pictures\school2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3635375" y="476250"/>
            <a:ext cx="5184775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.1. 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Высота лошади 1 м 6 дм, а верблюда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6 дм выше. Выразите высоту верблюда в сантиметрах.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Кит достигает в весе 150 000 кг. Сколько тонн весит кит?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Прыжок дельфина составляет 680 см. Выразите высоту прыжка в метрах и сантиметрах.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Размах крыльев у кондора 275 см. Сколько это метров, дециметров и сантиметров?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Рост слона 3 м 5 дм, а жираф на 8 дм выше. Найдите рост жирафа.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Самый большой самородок золота весил 50 кг 287 г. Сколько в нем граммов?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C:\Users\User\Pictures\school2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851275" y="4365625"/>
          <a:ext cx="4464422" cy="853440"/>
        </p:xfrm>
        <a:graphic>
          <a:graphicData uri="http://schemas.openxmlformats.org/drawingml/2006/table">
            <a:tbl>
              <a:tblPr/>
              <a:tblGrid>
                <a:gridCol w="360040"/>
                <a:gridCol w="318812"/>
                <a:gridCol w="421258"/>
                <a:gridCol w="419820"/>
                <a:gridCol w="421258"/>
                <a:gridCol w="419820"/>
                <a:gridCol w="421258"/>
                <a:gridCol w="419820"/>
                <a:gridCol w="421258"/>
                <a:gridCol w="419820"/>
                <a:gridCol w="42125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61" name="Rectangle 1"/>
          <p:cNvSpPr>
            <a:spLocks noChangeArrowheads="1"/>
          </p:cNvSpPr>
          <p:nvPr/>
        </p:nvSpPr>
        <p:spPr bwMode="auto">
          <a:xfrm>
            <a:off x="3779838" y="466725"/>
            <a:ext cx="4608512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Используя ключ к шифру, прочитайте слова.</a:t>
            </a:r>
          </a:p>
          <a:p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72 : 18        56 : 8           39 : 13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96 : 32        80 : 16         100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95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 : 17        100 : 50       84 : 12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96 : 16         80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74       40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29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54 : 27          99 : 11         80 : 8</a:t>
            </a:r>
          </a:p>
          <a:p>
            <a:pPr eaLnBrk="0" hangingPunct="0"/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Ключ к шифру.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b="1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7" name="Picture 1" descr="C:\Users\User\Pictures\school22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3109913"/>
            <a:ext cx="1428750" cy="1504950"/>
          </a:xfrm>
          <a:noFill/>
        </p:spPr>
      </p:pic>
      <p:pic>
        <p:nvPicPr>
          <p:cNvPr id="6148" name="Picture 1" descr="C:\Users\User\Pictures\school2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779838" y="2924175"/>
          <a:ext cx="4733290" cy="1839423"/>
        </p:xfrm>
        <a:graphic>
          <a:graphicData uri="http://schemas.openxmlformats.org/drawingml/2006/table">
            <a:tbl>
              <a:tblPr/>
              <a:tblGrid>
                <a:gridCol w="504056"/>
                <a:gridCol w="504056"/>
                <a:gridCol w="487313"/>
                <a:gridCol w="377825"/>
                <a:gridCol w="376555"/>
                <a:gridCol w="377825"/>
                <a:gridCol w="376555"/>
                <a:gridCol w="405130"/>
                <a:gridCol w="376555"/>
                <a:gridCol w="377825"/>
                <a:gridCol w="569595"/>
              </a:tblGrid>
              <a:tr h="43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99" name="Rectangle 3"/>
          <p:cNvSpPr>
            <a:spLocks noChangeArrowheads="1"/>
          </p:cNvSpPr>
          <p:nvPr/>
        </p:nvSpPr>
        <p:spPr bwMode="auto">
          <a:xfrm>
            <a:off x="3492500" y="485775"/>
            <a:ext cx="54006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Подумайте, как составлена таблица, и заполните ее.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171" name="Picture 1" descr="C:\Users\User\Pictures\school22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3109913"/>
            <a:ext cx="1428750" cy="1504950"/>
          </a:xfrm>
          <a:noFill/>
        </p:spPr>
      </p:pic>
      <p:pic>
        <p:nvPicPr>
          <p:cNvPr id="7172" name="Picture 1" descr="C:\Users\User\Pictures\school2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779838" y="3429000"/>
          <a:ext cx="5040558" cy="426720"/>
        </p:xfrm>
        <a:graphic>
          <a:graphicData uri="http://schemas.openxmlformats.org/drawingml/2006/table">
            <a:tbl>
              <a:tblPr/>
              <a:tblGrid>
                <a:gridCol w="1308228"/>
                <a:gridCol w="362098"/>
                <a:gridCol w="1477596"/>
                <a:gridCol w="215636"/>
                <a:gridCol w="1314902"/>
                <a:gridCol w="36209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42 : 3 · 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 18 · 3 :  27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15 · 6 : 18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9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635375" y="4149725"/>
          <a:ext cx="5112566" cy="426720"/>
        </p:xfrm>
        <a:graphic>
          <a:graphicData uri="http://schemas.openxmlformats.org/drawingml/2006/table">
            <a:tbl>
              <a:tblPr/>
              <a:tblGrid>
                <a:gridCol w="1358269"/>
                <a:gridCol w="375949"/>
                <a:gridCol w="1411110"/>
                <a:gridCol w="226089"/>
                <a:gridCol w="1365200"/>
                <a:gridCol w="37594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72 : 6 · 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80 : 16 · 13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68 : 4 · 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2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708400" y="4868863"/>
          <a:ext cx="5040560" cy="426720"/>
        </p:xfrm>
        <a:graphic>
          <a:graphicData uri="http://schemas.openxmlformats.org/drawingml/2006/table">
            <a:tbl>
              <a:tblPr/>
              <a:tblGrid>
                <a:gridCol w="1313425"/>
                <a:gridCol w="363538"/>
                <a:gridCol w="1219609"/>
                <a:gridCol w="363538"/>
                <a:gridCol w="1420411"/>
                <a:gridCol w="36003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14 · 6 : 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48 : 3 · 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76 : 19 · 18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23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233" name="Прямоугольник 16"/>
          <p:cNvSpPr>
            <a:spLocks noChangeArrowheads="1"/>
          </p:cNvSpPr>
          <p:nvPr/>
        </p:nvSpPr>
        <p:spPr bwMode="auto">
          <a:xfrm>
            <a:off x="3779838" y="476250"/>
            <a:ext cx="4824412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Calibri" pitchFamily="34" charset="0"/>
              </a:rPr>
              <a:t>Вычислите и расположите ответы в порядке убывания, и вы получите название птицы семейства соколиных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195" name="Picture 1" descr="C:\Users\User\Pictures\school22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3109913"/>
            <a:ext cx="1428750" cy="1504950"/>
          </a:xfrm>
          <a:noFill/>
        </p:spPr>
      </p:pic>
      <p:pic>
        <p:nvPicPr>
          <p:cNvPr id="8196" name="Picture 1" descr="C:\Users\User\Pictures\school2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3635375" y="625475"/>
            <a:ext cx="52578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а) Запишите числа: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 сот. тыс. 7 ед. тыс. 3 сот.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ед. тыс. 3 ед.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901 ед. II кл. 5 ед. I кл.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 ед. 3-го разряда 8 ед. 2-го разряда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Представьте число 113 060 в виде суммы разрядных слагаемых.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а) Сравните числа: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700 300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70 030 ; 875 129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857 129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Вставьте вместо D подходящие цифры так, чтобы записи стали верными: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54 802 &lt; 5DD02 67DD3 &lt; 67DD3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Выполните вычисления: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86 759 + 1 600 000 </a:t>
            </a:r>
            <a:r>
              <a:rPr lang="en-US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1 763 512 </a:t>
            </a:r>
            <a:r>
              <a:rPr lang="en-US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40</a:t>
            </a:r>
            <a:endParaRPr lang="en-US" sz="2400" b="1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219" name="Picture 1" descr="C:\Users\User\Pictures\school22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3109913"/>
            <a:ext cx="1428750" cy="1504950"/>
          </a:xfrm>
          <a:noFill/>
        </p:spPr>
      </p:pic>
      <p:pic>
        <p:nvPicPr>
          <p:cNvPr id="9220" name="Picture 1" descr="C:\Users\User\Pictures\school2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3563938" y="320675"/>
            <a:ext cx="5400675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Запишите числа: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1.а) 6 сот. тыс. 7 ед.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дес. тыс. 9 ед.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540 ед. II кл. 2 ед. I кл.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ед. 3-го разряда 1 ед. 2-го разряда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Представьте число 215 080 в виде суммы разрядных слагаемых.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а) Сравните числа: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600 400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60 040 ;  836 592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863 592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Вставьте вместо каждого D подходящие цифры так, чтобы записи стали верными: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86 709 &lt; 8DD09 ;   26DD1 &lt; 26DD1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Выполните вычисления: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73 549 + 1 30 000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1 206 317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300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32 600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1 000 268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1 000 84 600 : 10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243" name="Picture 1" descr="C:\Users\User\Pictures\school22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3109913"/>
            <a:ext cx="1428750" cy="1504950"/>
          </a:xfrm>
          <a:noFill/>
        </p:spPr>
      </p:pic>
      <p:pic>
        <p:nvPicPr>
          <p:cNvPr id="10244" name="Picture 1" descr="C:\Users\User\Pictures\school2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3635375" y="0"/>
            <a:ext cx="5184775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Запишите числа: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ед. 3-го разряда 4 ед. 1-го разряда 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601 ед. II класса 7 ед. I класса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сот. тыс. 4 сот.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сот. тыс. 2 ед. тыс. 8 дес.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Представьте число 312017 в виде суммы разрядных слагаемых.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Сравните числа.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99 987 </a:t>
            </a:r>
            <a:r>
              <a:rPr lang="ru-RU" sz="28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99897 ; 77 075 </a:t>
            </a:r>
            <a:r>
              <a:rPr lang="ru-RU" sz="28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77 057 301 001 </a:t>
            </a:r>
            <a:r>
              <a:rPr lang="ru-RU" sz="28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301 100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Запишите, сколько в числе   73 682 всего десятков, всего сотен, всего тысяч.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1900</Words>
  <Application>Microsoft Office PowerPoint</Application>
  <PresentationFormat>Экран (4:3)</PresentationFormat>
  <Paragraphs>269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  </vt:lpstr>
      <vt:lpstr>Слайд 19</vt:lpstr>
      <vt:lpstr>Слайд 20</vt:lpstr>
      <vt:lpstr>Слайд 21</vt:lpstr>
      <vt:lpstr>Слайд 22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счёт 4 класс</dc:title>
  <dc:creator>User</dc:creator>
  <cp:lastModifiedBy>1</cp:lastModifiedBy>
  <cp:revision>17</cp:revision>
  <dcterms:created xsi:type="dcterms:W3CDTF">2011-08-14T06:50:43Z</dcterms:created>
  <dcterms:modified xsi:type="dcterms:W3CDTF">2018-04-09T15:18:51Z</dcterms:modified>
</cp:coreProperties>
</file>