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301" r:id="rId5"/>
    <p:sldId id="302" r:id="rId6"/>
    <p:sldId id="287" r:id="rId7"/>
    <p:sldId id="290" r:id="rId8"/>
    <p:sldId id="259" r:id="rId9"/>
    <p:sldId id="261" r:id="rId10"/>
    <p:sldId id="293" r:id="rId11"/>
    <p:sldId id="292" r:id="rId12"/>
    <p:sldId id="275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86AB73-1ECB-4A6B-A816-0F5B5A2921C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21AF3E-0B4F-4619-9601-7150A2D2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284" y="1268760"/>
            <a:ext cx="850918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Основы </a:t>
            </a:r>
            <a:b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объектно-ориентированного </a:t>
            </a:r>
            <a:b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визуального </a:t>
            </a:r>
            <a:b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программирования</a:t>
            </a:r>
            <a:endParaRPr lang="en-US" sz="6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ООП)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3463" t="22410" r="42652" b="39429"/>
          <a:stretch>
            <a:fillRect/>
          </a:stretch>
        </p:blipFill>
        <p:spPr bwMode="auto">
          <a:xfrm>
            <a:off x="1357290" y="714356"/>
            <a:ext cx="65199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1474" r="33602" b="88238"/>
          <a:stretch>
            <a:fillRect/>
          </a:stretch>
        </p:blipFill>
        <p:spPr bwMode="auto">
          <a:xfrm>
            <a:off x="3500430" y="2071678"/>
            <a:ext cx="4286280" cy="199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t="88821" r="85184" b="-29"/>
          <a:stretch>
            <a:fillRect/>
          </a:stretch>
        </p:blipFill>
        <p:spPr bwMode="auto">
          <a:xfrm>
            <a:off x="714348" y="3071810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57884" y="3643314"/>
            <a:ext cx="192882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Открыть программу </a:t>
            </a:r>
            <a:r>
              <a:rPr lang="en-US" sz="3200" dirty="0" smtClean="0"/>
              <a:t>Visual basic 6.0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52"/>
            <a:ext cx="8715375" cy="928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>Запуск среды программирования </a:t>
            </a:r>
            <a:r>
              <a:rPr lang="ru-RU" sz="2400" b="1" u="sng" dirty="0" err="1" smtClean="0"/>
              <a:t>Visual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Basic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9219" name="Picture 2" descr="Окно добавления объек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4591068" cy="3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28596" y="4000504"/>
            <a:ext cx="8358187" cy="2554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u="sng" dirty="0"/>
              <a:t>Создание нового проекта: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Новое → Стандартный EXE → Отрыть.</a:t>
            </a:r>
            <a:endParaRPr lang="ru-RU" sz="2000" dirty="0"/>
          </a:p>
          <a:p>
            <a:pPr>
              <a:defRPr/>
            </a:pPr>
            <a:r>
              <a:rPr lang="ru-RU" sz="2000" u="sng" dirty="0"/>
              <a:t>Открыть существующий проект: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Существующее → Открыть нужную папку → Выбрать нужный проект → Открыть.</a:t>
            </a:r>
            <a:endParaRPr lang="ru-RU" sz="2000" dirty="0"/>
          </a:p>
          <a:p>
            <a:pPr>
              <a:defRPr/>
            </a:pPr>
            <a:r>
              <a:rPr lang="ru-RU" sz="2000" u="sng" dirty="0"/>
              <a:t>Открыть объект, который ранее открывали на данном компьютере: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Прошлое → Выбрать нужный проект → Открыть.</a:t>
            </a:r>
            <a:endParaRPr lang="ru-RU" sz="2000" dirty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357982" cy="1051560"/>
          </a:xfrm>
        </p:spPr>
        <p:txBody>
          <a:bodyPr/>
          <a:lstStyle/>
          <a:p>
            <a:r>
              <a:rPr lang="ru-RU" dirty="0" smtClean="0"/>
              <a:t>Сохранение проекта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80533" b="57688"/>
          <a:stretch>
            <a:fillRect/>
          </a:stretch>
        </p:blipFill>
        <p:spPr bwMode="auto">
          <a:xfrm>
            <a:off x="714348" y="1428736"/>
            <a:ext cx="25003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292893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File – Save Project As </a:t>
            </a:r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14348" y="1714488"/>
            <a:ext cx="357190" cy="285752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86182" y="478632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2. </a:t>
            </a:r>
            <a:r>
              <a:rPr lang="en-US" dirty="0" smtClean="0"/>
              <a:t>File – Make Project1.exe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143240" y="3143248"/>
            <a:ext cx="714380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071802" y="4929198"/>
            <a:ext cx="7143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24" y="4714884"/>
            <a:ext cx="207170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Цели урока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Понятие ООП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Познакомиться с ООП на примере среды  </a:t>
            </a:r>
            <a:r>
              <a:rPr lang="en-US" sz="3200" dirty="0" smtClean="0"/>
              <a:t>Visual Basic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Научиться создавать и сохранять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Объектно-ориентированное программирование (ООП) </a:t>
            </a:r>
            <a:r>
              <a:rPr lang="ru-RU" sz="2600" dirty="0" smtClean="0"/>
              <a:t>— это подход к написанию сложных программ, который позволяет выполнить разбиение задачи на части не по алгоритмам как в классическом процедурном программировании, а по </a:t>
            </a:r>
            <a:r>
              <a:rPr lang="ru-RU" sz="2600" b="1" dirty="0" smtClean="0"/>
              <a:t>объектам</a:t>
            </a:r>
            <a:r>
              <a:rPr lang="ru-RU" sz="2600" dirty="0" smtClean="0"/>
              <a:t>, что ближе к человеческому восприятию.</a:t>
            </a:r>
            <a:endParaRPr lang="ru-RU" sz="2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67257" b="54411"/>
          <a:stretch>
            <a:fillRect/>
          </a:stretch>
        </p:blipFill>
        <p:spPr bwMode="auto">
          <a:xfrm>
            <a:off x="428596" y="3214686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r="60879" b="58544"/>
          <a:stretch>
            <a:fillRect/>
          </a:stretch>
        </p:blipFill>
        <p:spPr bwMode="auto">
          <a:xfrm>
            <a:off x="4500562" y="3571876"/>
            <a:ext cx="41835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07249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Каждый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объект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имеет: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/>
              <a:t>свойства</a:t>
            </a:r>
            <a:r>
              <a:rPr lang="ru-RU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/>
              <a:t>методы</a:t>
            </a:r>
            <a:r>
              <a:rPr lang="ru-RU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/>
              <a:t>события</a:t>
            </a:r>
            <a:r>
              <a:rPr lang="ru-RU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821537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Свойства</a:t>
            </a:r>
            <a:r>
              <a:rPr lang="ru-RU" sz="2400" dirty="0" smtClean="0"/>
              <a:t> - это показатели, характеризующие объект.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Методы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- это действия, которые можно произвести с объектом.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События</a:t>
            </a:r>
            <a:r>
              <a:rPr lang="ru-RU" sz="2400" dirty="0" smtClean="0"/>
              <a:t> - это действия, которые происходят с объектом.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83880" cy="105156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Объект "телефон"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5" name="Picture 2" descr="Теле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00108"/>
            <a:ext cx="17986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500306"/>
            <a:ext cx="25717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Times New Roman" pitchFamily="18" charset="0"/>
              </a:rPr>
              <a:t>Свойства:</a:t>
            </a:r>
            <a:endParaRPr lang="ru-RU" sz="2000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Times New Roman" pitchFamily="18" charset="0"/>
              </a:rPr>
              <a:t>- цвет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размер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расположение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вес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объем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6116" y="2428868"/>
            <a:ext cx="2571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Times New Roman" pitchFamily="18" charset="0"/>
              </a:rPr>
              <a:t>Методы:</a:t>
            </a:r>
            <a:endParaRPr lang="ru-RU" sz="2000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снять трубку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набрать номер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передвинуть        телефон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446" y="2428868"/>
            <a:ext cx="2571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Times New Roman" pitchFamily="18" charset="0"/>
              </a:rPr>
              <a:t>События:</a:t>
            </a:r>
            <a:endParaRPr lang="ru-RU" sz="2000" dirty="0" smtClean="0"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  звонок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длинный гудок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- короткий Гудок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2478566_dev-c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28591"/>
            <a:ext cx="2928958" cy="2291201"/>
          </a:xfrm>
          <a:prstGeom prst="rect">
            <a:avLst/>
          </a:prstGeom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643050"/>
            <a:ext cx="3086122" cy="1928826"/>
          </a:xfrm>
          <a:prstGeom prst="rect">
            <a:avLst/>
          </a:prstGeom>
        </p:spPr>
      </p:pic>
      <p:pic>
        <p:nvPicPr>
          <p:cNvPr id="4" name="Рисунок 3" descr="B0000795QN.02._SCLZZZZZZZ_V45529787_SS500_.jpg"/>
          <p:cNvPicPr>
            <a:picLocks noChangeAspect="1"/>
          </p:cNvPicPr>
          <p:nvPr/>
        </p:nvPicPr>
        <p:blipFill>
          <a:blip r:embed="rId4"/>
          <a:srcRect l="9917" r="10743"/>
          <a:stretch>
            <a:fillRect/>
          </a:stretch>
        </p:blipFill>
        <p:spPr>
          <a:xfrm>
            <a:off x="6143636" y="3140273"/>
            <a:ext cx="2571768" cy="3241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42860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Программы ООП: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r="55165" b="57477"/>
          <a:stretch>
            <a:fillRect/>
          </a:stretch>
        </p:blipFill>
        <p:spPr bwMode="auto">
          <a:xfrm>
            <a:off x="142844" y="214290"/>
            <a:ext cx="5466283" cy="414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34" y="4786322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1. </a:t>
            </a:r>
            <a:r>
              <a:rPr lang="ru-RU" dirty="0" smtClean="0">
                <a:latin typeface="Calibri" pitchFamily="34" charset="0"/>
              </a:rPr>
              <a:t>Панель </a:t>
            </a:r>
            <a:r>
              <a:rPr lang="ru-RU" u="sng" dirty="0">
                <a:latin typeface="Calibri" pitchFamily="34" charset="0"/>
              </a:rPr>
              <a:t>элементов управления.</a:t>
            </a:r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2. </a:t>
            </a:r>
            <a:r>
              <a:rPr lang="ru-RU" dirty="0" smtClean="0">
                <a:latin typeface="Calibri" pitchFamily="34" charset="0"/>
              </a:rPr>
              <a:t>Окно </a:t>
            </a:r>
            <a:r>
              <a:rPr lang="ru-RU" u="sng" dirty="0">
                <a:latin typeface="Calibri" pitchFamily="34" charset="0"/>
              </a:rPr>
              <a:t>проводника проекта.</a:t>
            </a:r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3. </a:t>
            </a:r>
            <a:r>
              <a:rPr lang="ru-RU" dirty="0" smtClean="0">
                <a:latin typeface="Calibri" pitchFamily="34" charset="0"/>
              </a:rPr>
              <a:t>О</a:t>
            </a:r>
            <a:r>
              <a:rPr lang="ru-RU" u="sng" dirty="0" smtClean="0">
                <a:latin typeface="Calibri" pitchFamily="34" charset="0"/>
              </a:rPr>
              <a:t>кно </a:t>
            </a:r>
            <a:r>
              <a:rPr lang="ru-RU" u="sng" dirty="0">
                <a:latin typeface="Calibri" pitchFamily="34" charset="0"/>
              </a:rPr>
              <a:t>свойств</a:t>
            </a:r>
            <a:r>
              <a:rPr lang="ru-RU" dirty="0">
                <a:latin typeface="Calibri" pitchFamily="34" charset="0"/>
              </a:rPr>
              <a:t> текущего элемента управления или формы.</a:t>
            </a:r>
          </a:p>
          <a:p>
            <a:r>
              <a:rPr lang="ru-RU" dirty="0">
                <a:latin typeface="Calibri" pitchFamily="34" charset="0"/>
              </a:rPr>
              <a:t>4. </a:t>
            </a:r>
            <a:r>
              <a:rPr lang="ru-RU" dirty="0" smtClean="0">
                <a:latin typeface="Calibri" pitchFamily="34" charset="0"/>
              </a:rPr>
              <a:t>О</a:t>
            </a:r>
            <a:r>
              <a:rPr lang="ru-RU" u="sng" dirty="0" smtClean="0">
                <a:latin typeface="Calibri" pitchFamily="34" charset="0"/>
              </a:rPr>
              <a:t>кно </a:t>
            </a:r>
            <a:r>
              <a:rPr lang="ru-RU" u="sng" dirty="0">
                <a:latin typeface="Calibri" pitchFamily="34" charset="0"/>
              </a:rPr>
              <a:t>для ввода команд</a:t>
            </a:r>
            <a:r>
              <a:rPr lang="ru-RU" dirty="0">
                <a:latin typeface="Calibri" pitchFamily="34" charset="0"/>
              </a:rPr>
              <a:t>. Команды выполняются сразу после ввода.</a:t>
            </a:r>
          </a:p>
          <a:p>
            <a:r>
              <a:rPr lang="ru-RU" dirty="0">
                <a:latin typeface="Calibri" pitchFamily="34" charset="0"/>
              </a:rPr>
              <a:t>5. </a:t>
            </a:r>
            <a:r>
              <a:rPr lang="ru-RU" dirty="0" smtClean="0">
                <a:latin typeface="Calibri" pitchFamily="34" charset="0"/>
              </a:rPr>
              <a:t>Окна</a:t>
            </a:r>
            <a:r>
              <a:rPr lang="ru-RU" dirty="0">
                <a:latin typeface="Calibri" pitchFamily="34" charset="0"/>
              </a:rPr>
              <a:t>, содержащие формы, модули и другие элементы проекта</a:t>
            </a:r>
            <a:r>
              <a:rPr lang="ru-R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6. </a:t>
            </a:r>
            <a:r>
              <a:rPr lang="ru-RU" dirty="0" smtClean="0">
                <a:latin typeface="Calibri" pitchFamily="34" charset="0"/>
              </a:rPr>
              <a:t>Форма (рабочая область).</a:t>
            </a: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28662" y="4286256"/>
            <a:ext cx="357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1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571472" y="4286256"/>
            <a:ext cx="500066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2"/>
          <a:srcRect l="83649" t="5285" b="17681"/>
          <a:stretch>
            <a:fillRect/>
          </a:stretch>
        </p:blipFill>
        <p:spPr bwMode="auto">
          <a:xfrm>
            <a:off x="5643570" y="714356"/>
            <a:ext cx="970712" cy="36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072330" y="64291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2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6643702" y="1000108"/>
            <a:ext cx="535786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143768" y="2786058"/>
            <a:ext cx="38574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3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6643702" y="3071810"/>
            <a:ext cx="535786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4929190" y="4500570"/>
            <a:ext cx="4111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4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4786314" y="4357694"/>
            <a:ext cx="500066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786446" y="0"/>
            <a:ext cx="412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5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5357818" y="428604"/>
            <a:ext cx="53578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3428992" y="4143380"/>
            <a:ext cx="47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3214678" y="3857628"/>
            <a:ext cx="71438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3295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Графический интерфейс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 – объект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(окно), на нем размещаются другие объекты –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элементы управления</a:t>
            </a:r>
            <a:endParaRPr lang="ru-RU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30243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управления: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Текстовое поле (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TextBox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для ввода  данных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Метка (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Label)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для вывода данных и пояснительных текстов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Графическое окно (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PictureBox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вывода графики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Кнопки (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для запуска обработчиков событий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336" r="57476" b="57180"/>
          <a:stretch>
            <a:fillRect/>
          </a:stretch>
        </p:blipFill>
        <p:spPr bwMode="auto">
          <a:xfrm>
            <a:off x="3563888" y="2060848"/>
            <a:ext cx="51845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419872" y="2564904"/>
            <a:ext cx="576064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47864" y="2708920"/>
            <a:ext cx="1656184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267744" y="2708920"/>
            <a:ext cx="14401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3501008"/>
            <a:ext cx="280831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27784" y="2348880"/>
            <a:ext cx="1296144" cy="21602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27784" y="3284984"/>
            <a:ext cx="3888432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339752" y="2924944"/>
            <a:ext cx="1728192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39752" y="4005064"/>
            <a:ext cx="4392488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3295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Свойства объекта </a:t>
            </a:r>
            <a:r>
              <a:rPr lang="en-US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(Properties)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05273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класс объектов обладает определенным набором свойств. Первоначальные значения свойств объектов можно установить с использованием диалогового окна Свойства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Form1.Text = “</a:t>
            </a:r>
            <a:r>
              <a:rPr lang="ru-RU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Первый проект</a:t>
            </a:r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”</a:t>
            </a:r>
            <a:endParaRPr lang="ru-RU" sz="2400" b="1" dirty="0">
              <a:solidFill>
                <a:srgbClr val="0000CC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84071" t="42945" b="17284"/>
          <a:stretch>
            <a:fillRect/>
          </a:stretch>
        </p:blipFill>
        <p:spPr bwMode="auto">
          <a:xfrm>
            <a:off x="357158" y="1142984"/>
            <a:ext cx="22860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57158" y="1785926"/>
            <a:ext cx="857256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20" y="4357694"/>
            <a:ext cx="857256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3000372"/>
            <a:ext cx="857256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20" y="2500306"/>
            <a:ext cx="857256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750</TotalTime>
  <Words>297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Объект "телефон" </vt:lpstr>
      <vt:lpstr>Слайд 6</vt:lpstr>
      <vt:lpstr>Слайд 7</vt:lpstr>
      <vt:lpstr>Слайд 8</vt:lpstr>
      <vt:lpstr>Слайд 9</vt:lpstr>
      <vt:lpstr>Слайд 10</vt:lpstr>
      <vt:lpstr>Слайд 11</vt:lpstr>
      <vt:lpstr> Запуск среды программирования Visual Basic </vt:lpstr>
      <vt:lpstr>Сохранение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58</cp:revision>
  <dcterms:created xsi:type="dcterms:W3CDTF">2013-02-08T14:10:59Z</dcterms:created>
  <dcterms:modified xsi:type="dcterms:W3CDTF">2015-03-31T05:50:54Z</dcterms:modified>
</cp:coreProperties>
</file>