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4" r:id="rId14"/>
    <p:sldId id="269" r:id="rId15"/>
    <p:sldId id="273" r:id="rId16"/>
    <p:sldId id="270" r:id="rId17"/>
    <p:sldId id="271" r:id="rId18"/>
    <p:sldId id="272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445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570B77B-9596-45C9-BC28-160735E90735}" type="datetimeFigureOut">
              <a:rPr lang="ru-RU" smtClean="0"/>
              <a:pPr/>
              <a:t>22.11.2011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2D2B62E-3009-4F87-B8DA-D3A669E7C756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5.html" TargetMode="Externa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6.html" TargetMode="Externa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7.html" TargetMode="Externa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1.html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slide" Target="slide6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&#1055;&#1088;&#1080;&#1083;&#1086;&#1078;&#1077;&#1085;&#1080;&#1077;2.html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3.html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&#1055;&#1088;&#1080;&#1083;&#1086;&#1078;&#1077;&#1085;&#1080;&#1077;4.html" TargetMode="Externa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428736"/>
            <a:ext cx="7815290" cy="1870079"/>
          </a:xfrm>
        </p:spPr>
        <p:txBody>
          <a:bodyPr>
            <a:normAutofit/>
          </a:bodyPr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Элемент движения 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r>
              <a:rPr lang="ru-RU" dirty="0" smtClean="0">
                <a:solidFill>
                  <a:schemeClr val="tx1"/>
                </a:solidFill>
              </a:rPr>
              <a:t>в языке разметки </a:t>
            </a:r>
            <a:r>
              <a:rPr lang="en-US" dirty="0" smtClean="0">
                <a:solidFill>
                  <a:schemeClr val="tx1"/>
                </a:solidFill>
              </a:rPr>
              <a:t>HTML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количество проходов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3929066"/>
            <a:ext cx="7772400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 </a:t>
            </a:r>
            <a:r>
              <a:rPr lang="ru-RU" sz="3200" dirty="0" smtClean="0">
                <a:latin typeface="+mj-lt"/>
              </a:rPr>
              <a:t>          </a:t>
            </a:r>
            <a:r>
              <a:rPr lang="en-US" sz="3200" dirty="0" smtClean="0">
                <a:latin typeface="+mj-lt"/>
              </a:rPr>
              <a:t>loop = “</a:t>
            </a:r>
            <a:r>
              <a:rPr lang="ru-RU" sz="3200" dirty="0" smtClean="0">
                <a:latin typeface="+mj-lt"/>
              </a:rPr>
              <a:t>целое число</a:t>
            </a:r>
            <a:r>
              <a:rPr lang="en-US" sz="3200" dirty="0" smtClean="0">
                <a:latin typeface="+mj-lt"/>
              </a:rPr>
              <a:t>” </a:t>
            </a:r>
            <a:endParaRPr lang="ru-RU" sz="3200" dirty="0" smtClean="0">
              <a:latin typeface="+mj-lt"/>
            </a:endParaRPr>
          </a:p>
          <a:p>
            <a:r>
              <a:rPr lang="en-US" sz="3200" dirty="0" smtClean="0">
                <a:latin typeface="+mj-lt"/>
              </a:rPr>
              <a:t>(“-1” – </a:t>
            </a:r>
            <a:r>
              <a:rPr lang="ru-RU" sz="3200" dirty="0" smtClean="0">
                <a:latin typeface="+mj-lt"/>
              </a:rPr>
              <a:t>бесконечное число проходов)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800" dirty="0" smtClean="0">
                <a:latin typeface="+mj-lt"/>
              </a:rPr>
              <a:t>&lt;marquee</a:t>
            </a:r>
            <a:r>
              <a:rPr lang="ru-RU" sz="2800" dirty="0" smtClean="0">
                <a:latin typeface="+mj-lt"/>
              </a:rPr>
              <a:t> </a:t>
            </a:r>
            <a:r>
              <a:rPr lang="en-US" sz="2800" dirty="0" smtClean="0">
                <a:latin typeface="+mj-lt"/>
              </a:rPr>
              <a:t>loop=“1”&gt;</a:t>
            </a:r>
            <a:r>
              <a:rPr lang="ru-RU" sz="2800" dirty="0" smtClean="0">
                <a:latin typeface="+mj-lt"/>
              </a:rPr>
              <a:t>разметки</a:t>
            </a:r>
            <a:r>
              <a:rPr lang="en-US" sz="2800" dirty="0" smtClean="0">
                <a:latin typeface="+mj-lt"/>
              </a:rPr>
              <a:t>&lt;/marquee&gt;&lt;</a:t>
            </a:r>
            <a:r>
              <a:rPr lang="en-US" sz="2800" dirty="0" err="1" smtClean="0">
                <a:latin typeface="+mj-lt"/>
              </a:rPr>
              <a:t>br</a:t>
            </a:r>
            <a:r>
              <a:rPr lang="en-US" sz="2800" dirty="0" smtClean="0">
                <a:latin typeface="+mj-lt"/>
              </a:rPr>
              <a:t>&gt;</a:t>
            </a:r>
            <a:endParaRPr lang="ru-RU" sz="28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цвет, стиль, размер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3571876"/>
            <a:ext cx="8929718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</a:t>
            </a:r>
            <a:r>
              <a:rPr lang="ru-RU" sz="2400" dirty="0" smtClean="0">
                <a:latin typeface="+mj-lt"/>
              </a:rPr>
              <a:t>&lt;</a:t>
            </a:r>
            <a:r>
              <a:rPr lang="en-US" sz="2400" dirty="0" smtClean="0">
                <a:latin typeface="+mj-lt"/>
              </a:rPr>
              <a:t>marquee</a:t>
            </a:r>
            <a:r>
              <a:rPr lang="ru-RU" sz="2400" dirty="0" smtClean="0">
                <a:latin typeface="+mj-lt"/>
              </a:rPr>
              <a:t>&gt;&lt;</a:t>
            </a:r>
            <a:r>
              <a:rPr lang="en-US" sz="2400" dirty="0" smtClean="0">
                <a:latin typeface="+mj-lt"/>
              </a:rPr>
              <a:t>p style</a:t>
            </a:r>
            <a:r>
              <a:rPr lang="ru-RU" sz="2400" dirty="0" smtClean="0">
                <a:latin typeface="+mj-lt"/>
              </a:rPr>
              <a:t>=”</a:t>
            </a:r>
            <a:r>
              <a:rPr lang="en-US" sz="2400" dirty="0" smtClean="0">
                <a:latin typeface="+mj-lt"/>
              </a:rPr>
              <a:t>color</a:t>
            </a:r>
            <a:r>
              <a:rPr lang="ru-RU" sz="2400" dirty="0" smtClean="0">
                <a:latin typeface="+mj-lt"/>
              </a:rPr>
              <a:t>: </a:t>
            </a:r>
            <a:r>
              <a:rPr lang="en-US" sz="2400" dirty="0" smtClean="0">
                <a:latin typeface="+mj-lt"/>
              </a:rPr>
              <a:t>green</a:t>
            </a:r>
            <a:r>
              <a:rPr lang="ru-RU" sz="2400" dirty="0" smtClean="0">
                <a:latin typeface="+mj-lt"/>
              </a:rPr>
              <a:t>;</a:t>
            </a:r>
            <a:r>
              <a:rPr lang="en-US" sz="2400" dirty="0" smtClean="0">
                <a:latin typeface="+mj-lt"/>
              </a:rPr>
              <a:t>font</a:t>
            </a:r>
            <a:r>
              <a:rPr lang="ru-RU" sz="2400" dirty="0" smtClean="0">
                <a:latin typeface="+mj-lt"/>
              </a:rPr>
              <a:t>-</a:t>
            </a:r>
            <a:r>
              <a:rPr lang="en-US" sz="2400" dirty="0" smtClean="0">
                <a:latin typeface="+mj-lt"/>
              </a:rPr>
              <a:t>size</a:t>
            </a:r>
            <a:r>
              <a:rPr lang="ru-RU" sz="2400" dirty="0" smtClean="0">
                <a:latin typeface="+mj-lt"/>
              </a:rPr>
              <a:t>: </a:t>
            </a:r>
            <a:r>
              <a:rPr lang="en-US" sz="2400" dirty="0" smtClean="0">
                <a:latin typeface="+mj-lt"/>
              </a:rPr>
              <a:t>50pt</a:t>
            </a:r>
            <a:r>
              <a:rPr lang="ru-RU" sz="2400" dirty="0" smtClean="0">
                <a:latin typeface="+mj-lt"/>
              </a:rPr>
              <a:t>;</a:t>
            </a:r>
            <a:r>
              <a:rPr lang="en-US" sz="2400" dirty="0" smtClean="0">
                <a:latin typeface="+mj-lt"/>
              </a:rPr>
              <a:t>font</a:t>
            </a:r>
            <a:r>
              <a:rPr lang="ru-RU" sz="2400" dirty="0" smtClean="0">
                <a:latin typeface="+mj-lt"/>
              </a:rPr>
              <a:t>-</a:t>
            </a:r>
            <a:r>
              <a:rPr lang="en-US" sz="2400" dirty="0" smtClean="0">
                <a:latin typeface="+mj-lt"/>
              </a:rPr>
              <a:t>family</a:t>
            </a:r>
            <a:r>
              <a:rPr lang="ru-RU" sz="2400" dirty="0" smtClean="0">
                <a:latin typeface="+mj-lt"/>
              </a:rPr>
              <a:t>:</a:t>
            </a:r>
            <a:r>
              <a:rPr lang="en-US" sz="2400" dirty="0" smtClean="0">
                <a:latin typeface="+mj-lt"/>
              </a:rPr>
              <a:t>Script MT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Bold</a:t>
            </a:r>
            <a:r>
              <a:rPr lang="ru-RU" sz="2400" dirty="0" smtClean="0">
                <a:latin typeface="+mj-lt"/>
              </a:rPr>
              <a:t>”&gt;</a:t>
            </a:r>
            <a:r>
              <a:rPr lang="en-US" sz="2400" dirty="0" smtClean="0">
                <a:latin typeface="+mj-lt"/>
              </a:rPr>
              <a:t>html</a:t>
            </a:r>
            <a:r>
              <a:rPr lang="ru-RU" sz="2400" dirty="0" smtClean="0">
                <a:latin typeface="+mj-lt"/>
              </a:rPr>
              <a:t>&lt;/</a:t>
            </a:r>
            <a:r>
              <a:rPr lang="en-US" sz="2400" dirty="0" smtClean="0">
                <a:latin typeface="+mj-lt"/>
              </a:rPr>
              <a:t>p</a:t>
            </a:r>
            <a:r>
              <a:rPr lang="ru-RU" sz="2400" dirty="0" smtClean="0">
                <a:latin typeface="+mj-lt"/>
              </a:rPr>
              <a:t>&gt;&lt;/</a:t>
            </a:r>
            <a:r>
              <a:rPr lang="en-US" sz="2400" dirty="0" smtClean="0">
                <a:latin typeface="+mj-lt"/>
              </a:rPr>
              <a:t>marquee</a:t>
            </a:r>
            <a:r>
              <a:rPr lang="ru-RU" sz="2400" dirty="0" smtClean="0">
                <a:latin typeface="+mj-lt"/>
              </a:rPr>
              <a:t>&gt;. </a:t>
            </a:r>
            <a:endParaRPr lang="ru-RU" sz="2400" dirty="0">
              <a:latin typeface="+mj-lt"/>
            </a:endParaRPr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071538" y="2643182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3214686"/>
            <a:ext cx="4286248" cy="3857652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Какие бывают тэги?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тэгом задаётся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задаёт стиль 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устанавливает атрибут тэга?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по направлению имеет 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–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ru-RU" sz="2800" dirty="0" smtClean="0">
                <a:latin typeface="+mj-lt"/>
              </a:rPr>
              <a:t>? </a:t>
            </a:r>
            <a:endParaRPr lang="ru-RU" sz="2800" dirty="0">
              <a:latin typeface="+mj-lt"/>
            </a:endParaRPr>
          </a:p>
        </p:txBody>
      </p:sp>
      <p:sp>
        <p:nvSpPr>
          <p:cNvPr id="13" name="Текст 8"/>
          <p:cNvSpPr txBox="1">
            <a:spLocks/>
          </p:cNvSpPr>
          <p:nvPr/>
        </p:nvSpPr>
        <p:spPr>
          <a:xfrm>
            <a:off x="4286248" y="3286100"/>
            <a:ext cx="4643470" cy="3571900"/>
          </a:xfrm>
          <a:prstGeom prst="rect">
            <a:avLst/>
          </a:prstGeom>
        </p:spPr>
        <p:txBody>
          <a:bodyPr vert="horz" lIns="45720" rIns="45720" anchor="t">
            <a:normAutofit fontScale="77500" lnSpcReduction="20000"/>
          </a:bodyPr>
          <a:lstStyle/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Что является основным объектом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HTML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Какой тэг имеет бегущая строка?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Какой атрибут задаёт цвет фона бегущей строке?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В каком тэге мы задаём тело разметки?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Сколько значений имеет атрибут 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direction</a:t>
            </a: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?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Каким атрибутом задаётся количество проходов? </a:t>
            </a: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None/>
              <a:tabLst/>
              <a:defRPr/>
            </a:pPr>
            <a:endParaRPr kumimoji="0" lang="ru-RU" sz="2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3"/>
              </a:buClr>
              <a:buSzPct val="95000"/>
              <a:buFont typeface="+mj-lt"/>
              <a:buAutoNum type="arabicPeriod"/>
              <a:tabLst/>
              <a:defRPr/>
            </a:pPr>
            <a:endParaRPr kumimoji="0" lang="ru-RU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n-ea"/>
              <a:cs typeface="+mn-cs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500694" y="2714620"/>
            <a:ext cx="2214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2800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28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071670" y="2285992"/>
            <a:ext cx="47149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Вопросы тестов</a:t>
            </a:r>
            <a:endParaRPr lang="ru-RU" sz="2800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143116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I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928934"/>
            <a:ext cx="8629624" cy="3929066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Какие бывают тэги?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тэгом задаётся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задаёт стиль 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устанавливает атрибут тэга?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по направлению имеет 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–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ru-RU" sz="2800" dirty="0" smtClean="0">
                <a:latin typeface="+mj-lt"/>
              </a:rPr>
              <a:t>? </a:t>
            </a:r>
          </a:p>
          <a:p>
            <a:pPr marL="514350" indent="-514350"/>
            <a:endParaRPr lang="ru-RU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 rot="20457454">
            <a:off x="3810320" y="2645919"/>
            <a:ext cx="32861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парные и непарные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 rot="20298324">
            <a:off x="5585015" y="2578060"/>
            <a:ext cx="360119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&lt;marquee&gt; </a:t>
            </a:r>
            <a:r>
              <a:rPr lang="ru-RU" sz="2400" i="1" dirty="0" smtClean="0">
                <a:solidFill>
                  <a:srgbClr val="FFFF00"/>
                </a:solidFill>
              </a:rPr>
              <a:t>и</a:t>
            </a:r>
            <a:r>
              <a:rPr lang="en-US" sz="2400" dirty="0" smtClean="0">
                <a:solidFill>
                  <a:srgbClr val="FFFF00"/>
                </a:solidFill>
              </a:rPr>
              <a:t> &lt;/marquee&gt;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20843041">
            <a:off x="6667810" y="3732870"/>
            <a:ext cx="21793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&lt;p&gt; </a:t>
            </a:r>
            <a:r>
              <a:rPr lang="ru-RU" sz="2400" i="1" dirty="0" smtClean="0">
                <a:solidFill>
                  <a:srgbClr val="FFFF00"/>
                </a:solidFill>
              </a:rPr>
              <a:t>и </a:t>
            </a:r>
            <a:r>
              <a:rPr lang="en-US" sz="2400" i="1" dirty="0" smtClean="0">
                <a:solidFill>
                  <a:srgbClr val="FFFF00"/>
                </a:solidFill>
              </a:rPr>
              <a:t>&lt;/p&gt;</a:t>
            </a:r>
            <a:r>
              <a:rPr lang="en-US" sz="2400" dirty="0" smtClean="0">
                <a:solidFill>
                  <a:srgbClr val="FFFF00"/>
                </a:solidFill>
              </a:rPr>
              <a:t> 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786446" y="4429132"/>
            <a:ext cx="3143272" cy="4797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форматирование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285984" y="5500702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direction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286612" y="6000768"/>
            <a:ext cx="1500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одно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143116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en-US" sz="3200" dirty="0" smtClean="0">
                <a:solidFill>
                  <a:schemeClr val="tx2">
                    <a:lumMod val="75000"/>
                  </a:schemeClr>
                </a:solidFill>
              </a:rPr>
              <a:t>II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вариант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928934"/>
            <a:ext cx="8629624" cy="35719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Что является основным объектом </a:t>
            </a:r>
            <a:r>
              <a:rPr lang="en-US" sz="2800" dirty="0" smtClean="0">
                <a:latin typeface="+mj-lt"/>
              </a:rPr>
              <a:t>HTML</a:t>
            </a:r>
            <a:r>
              <a:rPr lang="ru-RU" sz="2800" dirty="0" smtClean="0">
                <a:latin typeface="+mj-lt"/>
              </a:rPr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тэг имеет бегущая строка?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Какой атрибут задаёт цвет фона бегущей строке?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В каком тэге мы задаём тело разметки?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Сколько значений имеет атрибут </a:t>
            </a:r>
            <a:r>
              <a:rPr lang="en-US" sz="2800" dirty="0" smtClean="0">
                <a:latin typeface="+mj-lt"/>
              </a:rPr>
              <a:t>direction</a:t>
            </a:r>
            <a:r>
              <a:rPr lang="ru-RU" sz="2800" dirty="0" smtClean="0">
                <a:latin typeface="+mj-lt"/>
              </a:rPr>
              <a:t>? </a:t>
            </a:r>
          </a:p>
          <a:p>
            <a:pPr marL="514350" indent="-514350">
              <a:buFont typeface="+mj-lt"/>
              <a:buAutoNum type="arabicPeriod"/>
            </a:pPr>
            <a:r>
              <a:rPr lang="ru-RU" sz="2800" dirty="0" smtClean="0">
                <a:latin typeface="+mj-lt"/>
              </a:rPr>
              <a:t>Каким атрибутом задаётся количество проходов? </a:t>
            </a:r>
          </a:p>
          <a:p>
            <a:pPr marL="514350" indent="-514350"/>
            <a:endParaRPr lang="ru-RU" sz="2800" dirty="0" smtClean="0">
              <a:latin typeface="+mj-lt"/>
            </a:endParaRPr>
          </a:p>
          <a:p>
            <a:pPr marL="514350" indent="-514350">
              <a:buFont typeface="+mj-lt"/>
              <a:buAutoNum type="arabicPeriod"/>
            </a:pPr>
            <a:endParaRPr lang="ru-RU" sz="2800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29454" y="2928934"/>
            <a:ext cx="17439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элемент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726487" y="3468534"/>
            <a:ext cx="14651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парный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948527" y="4000504"/>
            <a:ext cx="11954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err="1" smtClean="0">
                <a:solidFill>
                  <a:srgbClr val="FFFF00"/>
                </a:solidFill>
              </a:rPr>
              <a:t>bgcolor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6500826" y="4500570"/>
            <a:ext cx="24785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&lt;body&gt;</a:t>
            </a:r>
            <a:r>
              <a:rPr lang="ru-RU" sz="2400" i="1" dirty="0" smtClean="0">
                <a:solidFill>
                  <a:srgbClr val="FFFF00"/>
                </a:solidFill>
              </a:rPr>
              <a:t> и</a:t>
            </a:r>
            <a:r>
              <a:rPr lang="en-US" sz="2400" i="1" dirty="0" smtClean="0">
                <a:solidFill>
                  <a:srgbClr val="FFFF00"/>
                </a:solidFill>
              </a:rPr>
              <a:t>&lt;/body&gt;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72330" y="5000636"/>
            <a:ext cx="18573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FF00"/>
                </a:solidFill>
              </a:rPr>
              <a:t>четыре</a:t>
            </a:r>
            <a:endParaRPr lang="ru-RU" sz="2400" dirty="0">
              <a:solidFill>
                <a:srgbClr val="FFFF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072462" y="5572140"/>
            <a:ext cx="85728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solidFill>
                  <a:srgbClr val="FFFF00"/>
                </a:solidFill>
              </a:rPr>
              <a:t>loop</a:t>
            </a:r>
            <a:endParaRPr lang="ru-RU" sz="24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928670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практическая работа </a:t>
            </a:r>
          </a:p>
          <a:p>
            <a:pPr marL="457200" indent="-457200"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цель - закрепление навыков создания элемента движения в языке разметки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HTML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0" y="2857496"/>
            <a:ext cx="9144000" cy="3357586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строку «информатика» по направлению слева направо.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строку «информатика» по направлению сверху вниз.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Установить для бегущей строки «информатика» цвет фона – зелёный.</a:t>
            </a:r>
          </a:p>
          <a:p>
            <a:pPr marL="457200" lvl="0" indent="-457200">
              <a:buFont typeface="+mj-lt"/>
              <a:buAutoNum type="arabicPeriod"/>
            </a:pPr>
            <a:r>
              <a:rPr lang="ru-RU" sz="2400" dirty="0" smtClean="0"/>
              <a:t>Создать бегущую  строку «информатика» размером  </a:t>
            </a:r>
            <a:r>
              <a:rPr lang="en-US" sz="2400" dirty="0" smtClean="0"/>
              <a:t>“</a:t>
            </a:r>
            <a:r>
              <a:rPr lang="ru-RU" sz="2400" dirty="0" smtClean="0"/>
              <a:t>30</a:t>
            </a:r>
            <a:r>
              <a:rPr lang="en-US" sz="2400" dirty="0" smtClean="0"/>
              <a:t> pt</a:t>
            </a:r>
            <a:r>
              <a:rPr lang="ru-RU" sz="2400" dirty="0" smtClean="0"/>
              <a:t> </a:t>
            </a:r>
            <a:r>
              <a:rPr lang="en-US" sz="2400" dirty="0" smtClean="0"/>
              <a:t>“</a:t>
            </a:r>
            <a:r>
              <a:rPr lang="ru-RU" sz="2400" dirty="0" smtClean="0"/>
              <a:t>и любым цветом.</a:t>
            </a:r>
          </a:p>
          <a:p>
            <a:endParaRPr lang="ru-RU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28596" y="928670"/>
            <a:ext cx="842968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практическая работа </a:t>
            </a:r>
          </a:p>
          <a:p>
            <a:pPr marL="457200" indent="-457200" algn="ctr"/>
            <a:endParaRPr lang="ru-RU" sz="3200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 algn="ctr"/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цель – закрепление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dirty="0" smtClean="0">
                <a:solidFill>
                  <a:schemeClr val="tx2">
                    <a:lumMod val="75000"/>
                  </a:schemeClr>
                </a:solidFill>
              </a:rPr>
              <a:t>навыков создания элемента движения в языке разметки </a:t>
            </a:r>
            <a:r>
              <a:rPr lang="en-US" sz="2400" dirty="0" smtClean="0">
                <a:solidFill>
                  <a:schemeClr val="tx2">
                    <a:lumMod val="75000"/>
                  </a:schemeClr>
                </a:solidFill>
              </a:rPr>
              <a:t>HTML</a:t>
            </a: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2857496"/>
            <a:ext cx="8429684" cy="2928934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direction=”right”&gt;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direction=” down”&gt;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lvl="0" indent="-457200">
              <a:buFont typeface="+mj-lt"/>
              <a:buAutoNum type="arabicPeriod"/>
            </a:pPr>
            <a:r>
              <a:rPr lang="en-US" sz="2400" dirty="0" smtClean="0"/>
              <a:t>&lt;marquee </a:t>
            </a:r>
            <a:r>
              <a:rPr lang="en-US" sz="2400" dirty="0" err="1" smtClean="0"/>
              <a:t>bgcolor</a:t>
            </a:r>
            <a:r>
              <a:rPr lang="en-US" sz="2400" dirty="0" smtClean="0"/>
              <a:t>=”green”&gt;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&lt;/marquee&gt;</a:t>
            </a:r>
            <a:endParaRPr lang="ru-RU" sz="2400" dirty="0" smtClean="0"/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/>
              <a:t>&lt;marquee&gt;&lt;p style </a:t>
            </a:r>
            <a:r>
              <a:rPr lang="ru-RU" sz="2400" dirty="0" smtClean="0"/>
              <a:t>=</a:t>
            </a:r>
            <a:r>
              <a:rPr lang="en-US" sz="2400" dirty="0" smtClean="0"/>
              <a:t>“color: </a:t>
            </a:r>
            <a:r>
              <a:rPr lang="en-US" sz="2400" dirty="0" err="1" smtClean="0"/>
              <a:t>blue;font</a:t>
            </a:r>
            <a:r>
              <a:rPr lang="en-US" sz="2400" dirty="0" smtClean="0"/>
              <a:t>-size: 30pt”&gt; </a:t>
            </a:r>
            <a:r>
              <a:rPr lang="ru-RU" sz="2400" dirty="0" smtClean="0"/>
              <a:t>информатика</a:t>
            </a:r>
            <a:r>
              <a:rPr lang="en-US" sz="2400" dirty="0" smtClean="0"/>
              <a:t>&lt;/p&gt;&lt;/marquee&gt;</a:t>
            </a:r>
            <a:endParaRPr lang="ru-RU" sz="2400" dirty="0" smtClean="0"/>
          </a:p>
        </p:txBody>
      </p:sp>
      <p:sp>
        <p:nvSpPr>
          <p:cNvPr id="4" name="Стрелка вправо 3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домашнее задание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214282" y="3571876"/>
            <a:ext cx="8929718" cy="1785950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создать «бегущую» строку по направлению справа налево, любым цветом и стилем; </a:t>
            </a:r>
          </a:p>
          <a:p>
            <a:pPr marL="457200" indent="-457200">
              <a:buFont typeface="+mj-lt"/>
              <a:buAutoNum type="arabicPeriod"/>
            </a:pPr>
            <a:r>
              <a:rPr lang="ru-RU" sz="2400" dirty="0" smtClean="0"/>
              <a:t>создать «бегущую» строку с числом проходов = 2, любым цветом фона.</a:t>
            </a:r>
          </a:p>
          <a:p>
            <a:endParaRPr lang="ru-RU" sz="24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928670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335755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ь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192879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с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28598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т</a:t>
            </a:r>
            <a:endParaRPr lang="ru-RU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264317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3000364" y="285749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л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157160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192879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т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228598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</a:t>
            </a: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121441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</a:t>
            </a: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85722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50003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14284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</a:t>
            </a: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2643174" y="321468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157160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б</a:t>
            </a:r>
            <a:endParaRPr lang="ru-RU" dirty="0"/>
          </a:p>
        </p:txBody>
      </p:sp>
      <p:sp>
        <p:nvSpPr>
          <p:cNvPr id="27" name="Прямоугольник 26"/>
          <p:cNvSpPr/>
          <p:nvPr/>
        </p:nvSpPr>
        <p:spPr>
          <a:xfrm>
            <a:off x="192879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accent2"/>
                </a:solidFill>
              </a:rPr>
              <a:t>р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228598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64317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у</a:t>
            </a:r>
            <a:endParaRPr lang="ru-RU" dirty="0"/>
          </a:p>
        </p:txBody>
      </p:sp>
      <p:sp>
        <p:nvSpPr>
          <p:cNvPr id="30" name="Прямоугольник 29"/>
          <p:cNvSpPr/>
          <p:nvPr/>
        </p:nvSpPr>
        <p:spPr>
          <a:xfrm>
            <a:off x="300036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335755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32" name="Прямоугольник 31"/>
          <p:cNvSpPr/>
          <p:nvPr/>
        </p:nvSpPr>
        <p:spPr>
          <a:xfrm>
            <a:off x="3714744" y="357187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р</a:t>
            </a:r>
            <a:endParaRPr lang="ru-RU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1928794" y="392906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о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928794" y="428625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к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192879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accent2"/>
                </a:solidFill>
              </a:rPr>
              <a:t>а</a:t>
            </a:r>
            <a:endParaRPr lang="ru-RU" dirty="0">
              <a:solidFill>
                <a:schemeClr val="accent2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57160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</a:t>
            </a:r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121441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з</a:t>
            </a:r>
            <a:endParaRPr lang="ru-RU" dirty="0"/>
          </a:p>
        </p:txBody>
      </p:sp>
      <p:sp>
        <p:nvSpPr>
          <p:cNvPr id="38" name="Прямоугольник 37"/>
          <p:cNvSpPr/>
          <p:nvPr/>
        </p:nvSpPr>
        <p:spPr>
          <a:xfrm>
            <a:off x="228598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ч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264317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00036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/>
              <a:t>н</a:t>
            </a:r>
            <a:endParaRPr lang="ru-RU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35755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и</a:t>
            </a:r>
            <a:endParaRPr lang="ru-RU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3714744" y="4643446"/>
            <a:ext cx="357190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е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4286248" y="2786058"/>
            <a:ext cx="4714908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dirty="0" smtClean="0"/>
              <a:t>Что означает атрибут «</a:t>
            </a:r>
            <a:r>
              <a:rPr lang="en-US" sz="1600" dirty="0" smtClean="0"/>
              <a:t>face</a:t>
            </a:r>
            <a:r>
              <a:rPr lang="ru-RU" sz="1600" dirty="0" smtClean="0"/>
              <a:t>» у тэга </a:t>
            </a:r>
            <a:r>
              <a:rPr lang="en-US" sz="1600" dirty="0" smtClean="0"/>
              <a:t>&lt;font&gt;?</a:t>
            </a:r>
            <a:endParaRPr lang="ru-RU" sz="1600" dirty="0" smtClean="0"/>
          </a:p>
          <a:p>
            <a:endParaRPr lang="en-US" sz="1600" dirty="0" smtClean="0"/>
          </a:p>
          <a:p>
            <a:r>
              <a:rPr lang="ru-RU" sz="1600" dirty="0" smtClean="0"/>
              <a:t>Как называется структурированный язык </a:t>
            </a:r>
            <a:r>
              <a:rPr lang="en-US" sz="1600" dirty="0" smtClean="0"/>
              <a:t>html</a:t>
            </a:r>
            <a:r>
              <a:rPr lang="ru-RU" sz="1600" dirty="0" smtClean="0"/>
              <a:t>?</a:t>
            </a:r>
          </a:p>
          <a:p>
            <a:endParaRPr lang="ru-RU" sz="1600" dirty="0"/>
          </a:p>
          <a:p>
            <a:r>
              <a:rPr lang="ru-RU" sz="1600" dirty="0" smtClean="0"/>
              <a:t>Программа для отображения </a:t>
            </a:r>
            <a:r>
              <a:rPr lang="en-US" sz="1600" dirty="0" smtClean="0"/>
              <a:t>Web-</a:t>
            </a:r>
            <a:r>
              <a:rPr lang="ru-RU" sz="1600" dirty="0" smtClean="0"/>
              <a:t>страниц?</a:t>
            </a:r>
          </a:p>
          <a:p>
            <a:endParaRPr lang="ru-RU" sz="1600" dirty="0" smtClean="0"/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/>
              <a:t>Что мы видим на </a:t>
            </a:r>
            <a:r>
              <a:rPr lang="en-US" sz="1600" dirty="0" smtClean="0"/>
              <a:t>Web-</a:t>
            </a:r>
            <a:r>
              <a:rPr lang="ru-RU" sz="1600" dirty="0" smtClean="0"/>
              <a:t>странице?</a:t>
            </a:r>
            <a:endParaRPr lang="ru-RU" sz="1600" dirty="0"/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8" dur="500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500" fill="hold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1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2" dur="500" fill="hold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8858280" cy="1509712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ru-RU" dirty="0" smtClean="0"/>
              <a:t>Какие основные тэги должны быть в текстовом документе?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означает тэг </a:t>
            </a:r>
            <a:r>
              <a:rPr lang="en-US" dirty="0" smtClean="0"/>
              <a:t>&lt;html&gt;?</a:t>
            </a:r>
          </a:p>
          <a:p>
            <a:pPr marL="457200" indent="-457200">
              <a:buFont typeface="+mj-lt"/>
              <a:buAutoNum type="arabicPeriod"/>
            </a:pPr>
            <a:r>
              <a:rPr lang="ru-RU" dirty="0" smtClean="0"/>
              <a:t>Что означает тэг </a:t>
            </a:r>
            <a:r>
              <a:rPr lang="en-US" dirty="0" smtClean="0"/>
              <a:t>&lt;body&gt;?</a:t>
            </a:r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TextBox 4"/>
          <p:cNvSpPr txBox="1"/>
          <p:nvPr/>
        </p:nvSpPr>
        <p:spPr>
          <a:xfrm>
            <a:off x="4429124" y="4357694"/>
            <a:ext cx="3214710" cy="1477328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dirty="0" smtClean="0"/>
              <a:t>&lt;html&gt;</a:t>
            </a:r>
          </a:p>
          <a:p>
            <a:r>
              <a:rPr lang="en-US" dirty="0" smtClean="0"/>
              <a:t>&lt;body&gt;</a:t>
            </a:r>
          </a:p>
          <a:p>
            <a:endParaRPr lang="en-US" dirty="0"/>
          </a:p>
          <a:p>
            <a:r>
              <a:rPr lang="en-US" dirty="0" smtClean="0"/>
              <a:t>&lt;/body&gt;</a:t>
            </a:r>
          </a:p>
          <a:p>
            <a:r>
              <a:rPr lang="en-US" dirty="0" smtClean="0"/>
              <a:t>&lt;/html&gt;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885828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3200" dirty="0" smtClean="0">
                <a:latin typeface="+mj-lt"/>
              </a:rPr>
              <a:t>&lt;marquee&gt;</a:t>
            </a:r>
            <a:r>
              <a:rPr lang="ru-RU" sz="3200" dirty="0" smtClean="0">
                <a:latin typeface="+mj-lt"/>
              </a:rPr>
              <a:t>информатика</a:t>
            </a:r>
            <a:r>
              <a:rPr lang="en-US" sz="3200" dirty="0" smtClean="0">
                <a:latin typeface="+mj-lt"/>
              </a:rPr>
              <a:t>&lt;/marquee&gt;</a:t>
            </a:r>
            <a:endParaRPr lang="ru-RU" sz="32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0034" y="3429000"/>
            <a:ext cx="5214974" cy="3143272"/>
          </a:xfrm>
        </p:spPr>
        <p:txBody>
          <a:bodyPr>
            <a:normAutofit/>
          </a:bodyPr>
          <a:lstStyle/>
          <a:p>
            <a:pPr marL="457200" indent="-457200" algn="r"/>
            <a:endParaRPr lang="ru-RU" sz="3200" dirty="0" smtClean="0">
              <a:latin typeface="+mj-lt"/>
            </a:endParaRPr>
          </a:p>
          <a:p>
            <a:pPr marL="457200" indent="-457200" algn="r"/>
            <a:r>
              <a:rPr lang="en-US" sz="3200" dirty="0" smtClean="0">
                <a:latin typeface="+mj-lt"/>
              </a:rPr>
              <a:t>direction = “right” </a:t>
            </a:r>
            <a:r>
              <a:rPr lang="ru-RU" sz="3200" dirty="0" smtClean="0">
                <a:latin typeface="+mj-lt"/>
              </a:rPr>
              <a:t>(направо)</a:t>
            </a:r>
            <a:endParaRPr lang="en-US" sz="3200" dirty="0" smtClean="0">
              <a:latin typeface="+mj-lt"/>
            </a:endParaRPr>
          </a:p>
          <a:p>
            <a:pPr marL="457200" indent="-457200" algn="ctr"/>
            <a:r>
              <a:rPr lang="en-US" sz="3200" dirty="0" smtClean="0">
                <a:latin typeface="+mj-lt"/>
              </a:rPr>
              <a:t>                        “left”</a:t>
            </a:r>
            <a:r>
              <a:rPr lang="ru-RU" sz="3200" dirty="0" smtClean="0">
                <a:latin typeface="+mj-lt"/>
              </a:rPr>
              <a:t> (налево)</a:t>
            </a:r>
          </a:p>
          <a:p>
            <a:pPr marL="457200" indent="-457200" algn="ctr"/>
            <a:r>
              <a:rPr lang="en-US" sz="3200" dirty="0" smtClean="0">
                <a:latin typeface="+mj-lt"/>
              </a:rPr>
              <a:t>                   “up” </a:t>
            </a:r>
            <a:r>
              <a:rPr lang="ru-RU" sz="3200" dirty="0" smtClean="0">
                <a:latin typeface="+mj-lt"/>
              </a:rPr>
              <a:t>(вверх)</a:t>
            </a:r>
            <a:endParaRPr lang="en-US" sz="3200" dirty="0" smtClean="0">
              <a:latin typeface="+mj-lt"/>
            </a:endParaRPr>
          </a:p>
          <a:p>
            <a:pPr marL="457200" indent="-457200" algn="ctr"/>
            <a:r>
              <a:rPr lang="ru-RU" sz="3200" dirty="0" smtClean="0">
                <a:latin typeface="+mj-lt"/>
              </a:rPr>
              <a:t>             </a:t>
            </a:r>
            <a:r>
              <a:rPr lang="en-US" sz="3200" dirty="0" smtClean="0">
                <a:latin typeface="+mj-lt"/>
              </a:rPr>
              <a:t>         “down” </a:t>
            </a:r>
            <a:r>
              <a:rPr lang="ru-RU" sz="3200" dirty="0" smtClean="0">
                <a:latin typeface="+mj-lt"/>
              </a:rPr>
              <a:t>(вниз)</a:t>
            </a:r>
            <a:endParaRPr lang="en-US" sz="3200" dirty="0" smtClean="0">
              <a:latin typeface="+mj-lt"/>
            </a:endParaRPr>
          </a:p>
          <a:p>
            <a:pPr marL="457200" indent="-457200" algn="r"/>
            <a:endParaRPr lang="en-US" sz="3200" dirty="0" smtClean="0">
              <a:latin typeface="AnimusText" pitchFamily="34" charset="0"/>
            </a:endParaRPr>
          </a:p>
          <a:p>
            <a:pPr marL="457200" indent="-457200" algn="r"/>
            <a:endParaRPr lang="ru-RU" sz="3200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направление бегущей строки 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 useBgFill="1">
        <p:nvSpPr>
          <p:cNvPr id="8" name="Правая фигурная скобка 7"/>
          <p:cNvSpPr/>
          <p:nvPr/>
        </p:nvSpPr>
        <p:spPr>
          <a:xfrm>
            <a:off x="5786446" y="4214818"/>
            <a:ext cx="357190" cy="857256"/>
          </a:xfrm>
          <a:prstGeom prst="rightBrac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 useBgFill="1">
        <p:nvSpPr>
          <p:cNvPr id="10" name="Правая фигурная скобка 9"/>
          <p:cNvSpPr/>
          <p:nvPr/>
        </p:nvSpPr>
        <p:spPr>
          <a:xfrm>
            <a:off x="5429256" y="5357826"/>
            <a:ext cx="285752" cy="928694"/>
          </a:xfrm>
          <a:prstGeom prst="rightBrace">
            <a:avLst/>
          </a:prstGeom>
          <a:ln w="508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6286512" y="4357694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  <a:hlinkClick r:id="rId2" action="ppaction://hlinksldjump"/>
              </a:rPr>
              <a:t>width</a:t>
            </a:r>
            <a:endParaRPr lang="ru-RU" sz="32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929322" y="5500702"/>
            <a:ext cx="178595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latin typeface="+mj-lt"/>
                <a:hlinkClick r:id="rId3" action="ppaction://hlinksldjump"/>
              </a:rPr>
              <a:t>height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400" dirty="0" smtClean="0">
                <a:latin typeface="+mj-lt"/>
              </a:rPr>
              <a:t>&lt;marquee  direction=“right”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width=100&gt;</a:t>
            </a:r>
            <a:r>
              <a:rPr lang="ru-RU" sz="2400" dirty="0" smtClean="0">
                <a:latin typeface="+mj-lt"/>
              </a:rPr>
              <a:t>элемент</a:t>
            </a:r>
            <a:r>
              <a:rPr lang="en-US" sz="2400" dirty="0" smtClean="0">
                <a:latin typeface="+mj-lt"/>
              </a:rPr>
              <a:t>&lt;/marquee&gt;&lt;</a:t>
            </a:r>
            <a:r>
              <a:rPr lang="en-US" sz="2400" dirty="0" err="1" smtClean="0">
                <a:latin typeface="+mj-lt"/>
              </a:rPr>
              <a:t>br</a:t>
            </a:r>
            <a:r>
              <a:rPr lang="en-US" sz="2400" dirty="0" smtClean="0">
                <a:latin typeface="+mj-lt"/>
              </a:rPr>
              <a:t>&gt;</a:t>
            </a:r>
            <a:endParaRPr lang="ru-RU" sz="24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" name="Стрелка вправо 5">
            <a:hlinkClick r:id="rId3" action="ppaction://hlinksldjump"/>
          </p:cNvPr>
          <p:cNvSpPr/>
          <p:nvPr/>
        </p:nvSpPr>
        <p:spPr>
          <a:xfrm rot="10800000">
            <a:off x="6643702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400" dirty="0" smtClean="0">
                <a:latin typeface="+mj-lt"/>
              </a:rPr>
              <a:t>&lt;marquee  direction=“up”</a:t>
            </a:r>
            <a:r>
              <a:rPr lang="ru-RU" sz="2400" dirty="0" smtClean="0">
                <a:latin typeface="+mj-lt"/>
              </a:rPr>
              <a:t> </a:t>
            </a:r>
            <a:r>
              <a:rPr lang="en-US" sz="2400" dirty="0" smtClean="0"/>
              <a:t>height </a:t>
            </a:r>
            <a:r>
              <a:rPr lang="en-US" sz="2400" dirty="0" smtClean="0">
                <a:latin typeface="+mj-lt"/>
              </a:rPr>
              <a:t>=50&gt;</a:t>
            </a:r>
            <a:r>
              <a:rPr lang="ru-RU" sz="2400" dirty="0" smtClean="0">
                <a:latin typeface="+mj-lt"/>
              </a:rPr>
              <a:t>движения</a:t>
            </a:r>
            <a:r>
              <a:rPr lang="en-US" sz="2400" dirty="0" smtClean="0">
                <a:latin typeface="+mj-lt"/>
              </a:rPr>
              <a:t>&lt;/marquee&gt;&lt;</a:t>
            </a:r>
            <a:r>
              <a:rPr lang="en-US" sz="2400" dirty="0" err="1" smtClean="0">
                <a:latin typeface="+mj-lt"/>
              </a:rPr>
              <a:t>br</a:t>
            </a:r>
            <a:r>
              <a:rPr lang="en-US" sz="2400" dirty="0" smtClean="0">
                <a:latin typeface="+mj-lt"/>
              </a:rPr>
              <a:t>&gt;</a:t>
            </a:r>
            <a:endParaRPr lang="ru-RU" sz="24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6" name="TextBox 5"/>
          <p:cNvSpPr txBox="1"/>
          <p:nvPr/>
        </p:nvSpPr>
        <p:spPr>
          <a:xfrm>
            <a:off x="1142976" y="2714620"/>
            <a:ext cx="6572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/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цвет фона бегущей строки</a:t>
            </a:r>
            <a:endParaRPr lang="en-US" sz="3200" dirty="0" smtClean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857224" y="4214818"/>
            <a:ext cx="7772400" cy="1509712"/>
          </a:xfrm>
        </p:spPr>
        <p:txBody>
          <a:bodyPr>
            <a:normAutofit/>
          </a:bodyPr>
          <a:lstStyle/>
          <a:p>
            <a:r>
              <a:rPr lang="en-US" sz="3200" dirty="0" smtClean="0">
                <a:latin typeface="+mj-lt"/>
              </a:rPr>
              <a:t>        </a:t>
            </a:r>
            <a:r>
              <a:rPr lang="en-US" sz="3200" dirty="0" err="1" smtClean="0">
                <a:latin typeface="+mj-lt"/>
              </a:rPr>
              <a:t>bgcolor</a:t>
            </a:r>
            <a:r>
              <a:rPr lang="en-US" sz="3200" dirty="0" smtClean="0">
                <a:latin typeface="+mj-lt"/>
              </a:rPr>
              <a:t> = “red” </a:t>
            </a:r>
            <a:r>
              <a:rPr lang="ru-RU" sz="3200" dirty="0" smtClean="0">
                <a:latin typeface="+mj-lt"/>
              </a:rPr>
              <a:t>или </a:t>
            </a:r>
            <a:r>
              <a:rPr lang="en-US" sz="3200" dirty="0" err="1" smtClean="0">
                <a:latin typeface="+mj-lt"/>
              </a:rPr>
              <a:t>bgcolor</a:t>
            </a:r>
            <a:r>
              <a:rPr lang="en-US" sz="3200" dirty="0" smtClean="0">
                <a:latin typeface="+mj-lt"/>
              </a:rPr>
              <a:t> = “ff0000”</a:t>
            </a:r>
            <a:endParaRPr lang="ru-RU" sz="3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0" y="3286124"/>
            <a:ext cx="9144000" cy="1509712"/>
          </a:xfrm>
        </p:spPr>
        <p:txBody>
          <a:bodyPr>
            <a:normAutofit/>
          </a:bodyPr>
          <a:lstStyle/>
          <a:p>
            <a:pPr marL="457200" indent="-457200" algn="ctr"/>
            <a:r>
              <a:rPr lang="en-US" sz="2800" dirty="0" smtClean="0">
                <a:latin typeface="+mj-lt"/>
              </a:rPr>
              <a:t>&lt;marquee  </a:t>
            </a:r>
            <a:r>
              <a:rPr lang="en-US" sz="2800" dirty="0" err="1" smtClean="0">
                <a:latin typeface="+mj-lt"/>
              </a:rPr>
              <a:t>bgcolor</a:t>
            </a:r>
            <a:r>
              <a:rPr lang="en-US" sz="2800" dirty="0" smtClean="0">
                <a:latin typeface="+mj-lt"/>
              </a:rPr>
              <a:t>=“red”&gt;</a:t>
            </a:r>
            <a:r>
              <a:rPr lang="ru-RU" sz="2800" dirty="0" smtClean="0">
                <a:latin typeface="+mj-lt"/>
              </a:rPr>
              <a:t>языка</a:t>
            </a:r>
            <a:r>
              <a:rPr lang="en-US" sz="2800" dirty="0" smtClean="0">
                <a:latin typeface="+mj-lt"/>
              </a:rPr>
              <a:t>&lt;/marquee&gt;&lt;</a:t>
            </a:r>
            <a:r>
              <a:rPr lang="en-US" sz="2800" dirty="0" err="1" smtClean="0">
                <a:latin typeface="+mj-lt"/>
              </a:rPr>
              <a:t>br</a:t>
            </a:r>
            <a:r>
              <a:rPr lang="en-US" sz="2800" dirty="0" smtClean="0">
                <a:latin typeface="+mj-lt"/>
              </a:rPr>
              <a:t>&gt;</a:t>
            </a:r>
            <a:endParaRPr lang="ru-RU" sz="2800" dirty="0">
              <a:latin typeface="+mj-lt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7772400" cy="1362456"/>
          </a:xfrm>
        </p:spPr>
        <p:txBody>
          <a:bodyPr/>
          <a:lstStyle/>
          <a:p>
            <a:pPr algn="ctr"/>
            <a:r>
              <a:rPr lang="ru-RU" sz="4400" dirty="0" smtClean="0">
                <a:solidFill>
                  <a:schemeClr val="tx1"/>
                </a:solidFill>
              </a:rPr>
              <a:t>Элемент движения </a:t>
            </a:r>
            <a:r>
              <a:rPr sz="4400" smtClean="0">
                <a:solidFill>
                  <a:schemeClr val="tx1"/>
                </a:solidFill>
              </a:rPr>
              <a:t/>
            </a:r>
            <a:br>
              <a:rPr sz="4400" smtClean="0">
                <a:solidFill>
                  <a:schemeClr val="tx1"/>
                </a:solidFill>
              </a:rPr>
            </a:br>
            <a:r>
              <a:rPr lang="ru-RU" sz="4400" dirty="0" smtClean="0">
                <a:solidFill>
                  <a:schemeClr val="tx1"/>
                </a:solidFill>
              </a:rPr>
              <a:t>в языке разметки </a:t>
            </a:r>
            <a:r>
              <a:rPr sz="4400" smtClean="0">
                <a:solidFill>
                  <a:schemeClr val="tx1"/>
                </a:solidFill>
              </a:rPr>
              <a:t>HTML</a:t>
            </a:r>
            <a:endParaRPr lang="ru-RU" sz="4400" dirty="0"/>
          </a:p>
        </p:txBody>
      </p:sp>
      <p:sp>
        <p:nvSpPr>
          <p:cNvPr id="5" name="Стрелка вправо 4">
            <a:hlinkClick r:id="rId2" action="ppaction://hlinkfile"/>
          </p:cNvPr>
          <p:cNvSpPr/>
          <p:nvPr/>
        </p:nvSpPr>
        <p:spPr>
          <a:xfrm>
            <a:off x="7786710" y="5929330"/>
            <a:ext cx="642942" cy="428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272</TotalTime>
  <Words>638</Words>
  <Application>Microsoft Office PowerPoint</Application>
  <PresentationFormat>Экран (4:3)</PresentationFormat>
  <Paragraphs>141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Поток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Элемент движения  в языке разметки HTML</vt:lpstr>
      <vt:lpstr>Слайд 16</vt:lpstr>
      <vt:lpstr>Слайд 17</vt:lpstr>
      <vt:lpstr>Элемент движения  в языке разметки HTML</vt:lpstr>
    </vt:vector>
  </TitlesOfParts>
  <Company>дом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Элемент движения  в языке разметки HTML</dc:title>
  <dc:creator>Ольга</dc:creator>
  <cp:lastModifiedBy>Ольга</cp:lastModifiedBy>
  <cp:revision>46</cp:revision>
  <dcterms:created xsi:type="dcterms:W3CDTF">2011-10-05T11:54:01Z</dcterms:created>
  <dcterms:modified xsi:type="dcterms:W3CDTF">2011-11-21T21:48:37Z</dcterms:modified>
</cp:coreProperties>
</file>