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35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A35266-D5F6-4875-8A51-C9E97957C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C5B37-6F2C-4250-8169-FD44376C4C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09328-532C-4497-ABBF-069A1270FF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98DFB-6DB9-436D-9E92-75C33C10FF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A189B-A121-4284-81BE-AF622F581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12552-DF3D-4B26-A7B4-FF1B7E365D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18852-006D-4D9F-B4B9-4BA4F88741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0E7BF-34EC-4AE1-8F10-39F5849600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5C849-2AA9-4A51-80BC-F85FC7E556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A6659-8D2D-4948-A0C5-9F947D430E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9AFA2-DBB5-4966-81DB-F0AD42AA8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>
                <a:latin typeface="Times New Roman" pitchFamily="18" charset="0"/>
              </a:endParaRPr>
            </a:p>
          </p:txBody>
        </p:sp>
        <p:grpSp>
          <p:nvGrpSpPr>
            <p:cNvPr id="308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253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>
                  <a:latin typeface="Times New Roman" pitchFamily="18" charset="0"/>
                </a:endParaRPr>
              </a:p>
            </p:txBody>
          </p:sp>
          <p:sp>
            <p:nvSpPr>
              <p:cNvPr id="2253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07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1168E8EE-7C8C-483F-A641-2847B4EEB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Циклический алгоритм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Цикл с переменной или цикл «ДЛЯ»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692275" y="2133600"/>
            <a:ext cx="5903913" cy="3671888"/>
            <a:chOff x="1066" y="1344"/>
            <a:chExt cx="3719" cy="2313"/>
          </a:xfrm>
        </p:grpSpPr>
        <p:sp>
          <p:nvSpPr>
            <p:cNvPr id="6154" name="AutoShape 4"/>
            <p:cNvSpPr>
              <a:spLocks noChangeArrowheads="1"/>
            </p:cNvSpPr>
            <p:nvPr/>
          </p:nvSpPr>
          <p:spPr bwMode="auto">
            <a:xfrm>
              <a:off x="1292" y="1344"/>
              <a:ext cx="3084" cy="544"/>
            </a:xfrm>
            <a:prstGeom prst="hexagon">
              <a:avLst>
                <a:gd name="adj" fmla="val 141728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X = A  </a:t>
              </a:r>
              <a:r>
                <a:rPr lang="ru-RU" sz="1800"/>
                <a:t>до</a:t>
              </a:r>
              <a:r>
                <a:rPr lang="en-US" sz="1800"/>
                <a:t>  B  </a:t>
              </a:r>
              <a:r>
                <a:rPr lang="ru-RU" sz="1800"/>
                <a:t>с шагом   </a:t>
              </a:r>
              <a:r>
                <a:rPr lang="en-US" sz="1800"/>
                <a:t>S</a:t>
              </a:r>
              <a:endParaRPr lang="ru-RU" sz="1800"/>
            </a:p>
          </p:txBody>
        </p:sp>
        <p:sp>
          <p:nvSpPr>
            <p:cNvPr id="6155" name="Rectangle 5"/>
            <p:cNvSpPr>
              <a:spLocks noChangeArrowheads="1"/>
            </p:cNvSpPr>
            <p:nvPr/>
          </p:nvSpPr>
          <p:spPr bwMode="auto">
            <a:xfrm>
              <a:off x="1383" y="2523"/>
              <a:ext cx="3130" cy="54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1800"/>
                <a:t>КОМАНДА или КОМАНДЫ</a:t>
              </a:r>
            </a:p>
          </p:txBody>
        </p:sp>
        <p:sp>
          <p:nvSpPr>
            <p:cNvPr id="6156" name="Line 6"/>
            <p:cNvSpPr>
              <a:spLocks noChangeShapeType="1"/>
            </p:cNvSpPr>
            <p:nvPr/>
          </p:nvSpPr>
          <p:spPr bwMode="auto">
            <a:xfrm>
              <a:off x="2925" y="3067"/>
              <a:ext cx="0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7" name="Line 7"/>
            <p:cNvSpPr>
              <a:spLocks noChangeShapeType="1"/>
            </p:cNvSpPr>
            <p:nvPr/>
          </p:nvSpPr>
          <p:spPr bwMode="auto">
            <a:xfrm flipH="1">
              <a:off x="1066" y="3566"/>
              <a:ext cx="18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8" name="Line 8"/>
            <p:cNvSpPr>
              <a:spLocks noChangeShapeType="1"/>
            </p:cNvSpPr>
            <p:nvPr/>
          </p:nvSpPr>
          <p:spPr bwMode="auto">
            <a:xfrm flipV="1">
              <a:off x="1066" y="1616"/>
              <a:ext cx="0" cy="19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9" name="Line 10"/>
            <p:cNvSpPr>
              <a:spLocks noChangeShapeType="1"/>
            </p:cNvSpPr>
            <p:nvPr/>
          </p:nvSpPr>
          <p:spPr bwMode="auto">
            <a:xfrm>
              <a:off x="1066" y="1616"/>
              <a:ext cx="2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0" name="Line 11"/>
            <p:cNvSpPr>
              <a:spLocks noChangeShapeType="1"/>
            </p:cNvSpPr>
            <p:nvPr/>
          </p:nvSpPr>
          <p:spPr bwMode="auto">
            <a:xfrm>
              <a:off x="4332" y="1616"/>
              <a:ext cx="4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1" name="Line 12"/>
            <p:cNvSpPr>
              <a:spLocks noChangeShapeType="1"/>
            </p:cNvSpPr>
            <p:nvPr/>
          </p:nvSpPr>
          <p:spPr bwMode="auto">
            <a:xfrm>
              <a:off x="4785" y="1616"/>
              <a:ext cx="0" cy="20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2" name="Line 13"/>
            <p:cNvSpPr>
              <a:spLocks noChangeShapeType="1"/>
            </p:cNvSpPr>
            <p:nvPr/>
          </p:nvSpPr>
          <p:spPr bwMode="auto">
            <a:xfrm>
              <a:off x="2925" y="1888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250825" y="784225"/>
            <a:ext cx="7058025" cy="5532438"/>
            <a:chOff x="158" y="494"/>
            <a:chExt cx="4446" cy="3485"/>
          </a:xfrm>
        </p:grpSpPr>
        <p:sp>
          <p:nvSpPr>
            <p:cNvPr id="6148" name="Line 18"/>
            <p:cNvSpPr>
              <a:spLocks noChangeShapeType="1"/>
            </p:cNvSpPr>
            <p:nvPr/>
          </p:nvSpPr>
          <p:spPr bwMode="auto">
            <a:xfrm flipH="1" flipV="1">
              <a:off x="3470" y="2976"/>
              <a:ext cx="544" cy="772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9" name="Text Box 19"/>
            <p:cNvSpPr txBox="1">
              <a:spLocks noChangeArrowheads="1"/>
            </p:cNvSpPr>
            <p:nvPr/>
          </p:nvSpPr>
          <p:spPr bwMode="auto">
            <a:xfrm>
              <a:off x="3424" y="3748"/>
              <a:ext cx="11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1800">
                  <a:solidFill>
                    <a:schemeClr val="hlink"/>
                  </a:solidFill>
                </a:rPr>
                <a:t>ТЕЛО ЦИКЛА</a:t>
              </a:r>
            </a:p>
          </p:txBody>
        </p:sp>
        <p:sp>
          <p:nvSpPr>
            <p:cNvPr id="6150" name="Line 20"/>
            <p:cNvSpPr>
              <a:spLocks noChangeShapeType="1"/>
            </p:cNvSpPr>
            <p:nvPr/>
          </p:nvSpPr>
          <p:spPr bwMode="auto">
            <a:xfrm>
              <a:off x="1111" y="1298"/>
              <a:ext cx="680" cy="31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1" name="Text Box 21"/>
            <p:cNvSpPr txBox="1">
              <a:spLocks noChangeArrowheads="1"/>
            </p:cNvSpPr>
            <p:nvPr/>
          </p:nvSpPr>
          <p:spPr bwMode="auto">
            <a:xfrm>
              <a:off x="158" y="1026"/>
              <a:ext cx="104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800">
                  <a:solidFill>
                    <a:schemeClr val="hlink"/>
                  </a:solidFill>
                </a:rPr>
                <a:t>ЗАГОЛОВОК</a:t>
              </a:r>
            </a:p>
            <a:p>
              <a:pPr algn="ctr">
                <a:spcBef>
                  <a:spcPct val="50000"/>
                </a:spcBef>
              </a:pPr>
              <a:r>
                <a:rPr lang="ru-RU" sz="1800">
                  <a:solidFill>
                    <a:schemeClr val="hlink"/>
                  </a:solidFill>
                </a:rPr>
                <a:t>ЦИКЛА</a:t>
              </a:r>
            </a:p>
          </p:txBody>
        </p:sp>
        <p:sp>
          <p:nvSpPr>
            <p:cNvPr id="6152" name="Line 22"/>
            <p:cNvSpPr>
              <a:spLocks noChangeShapeType="1"/>
            </p:cNvSpPr>
            <p:nvPr/>
          </p:nvSpPr>
          <p:spPr bwMode="auto">
            <a:xfrm flipH="1">
              <a:off x="2064" y="754"/>
              <a:ext cx="90" cy="816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3" name="Text Box 23"/>
            <p:cNvSpPr txBox="1">
              <a:spLocks noChangeArrowheads="1"/>
            </p:cNvSpPr>
            <p:nvPr/>
          </p:nvSpPr>
          <p:spPr bwMode="auto">
            <a:xfrm>
              <a:off x="1824" y="494"/>
              <a:ext cx="132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800">
                  <a:solidFill>
                    <a:schemeClr val="hlink"/>
                  </a:solidFill>
                </a:rPr>
                <a:t>ПЕРЕМЕННАЯ ЦИКЛА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971550" y="404813"/>
            <a:ext cx="7056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hlink"/>
                </a:solidFill>
              </a:rPr>
              <a:t>Найдите ошибки в программах: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84213" y="1700213"/>
            <a:ext cx="38877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IMPUT</a:t>
            </a:r>
            <a:r>
              <a:rPr lang="ru-RU" sz="1800"/>
              <a:t> «ВВЕДИТЕ ВАШЕ ИМЯ»; </a:t>
            </a:r>
            <a:r>
              <a:rPr lang="en-US" sz="1800"/>
              <a:t>A</a:t>
            </a:r>
          </a:p>
          <a:p>
            <a:r>
              <a:rPr lang="en-US" sz="1800"/>
              <a:t>FOR I=1 TO 15</a:t>
            </a:r>
          </a:p>
          <a:p>
            <a:r>
              <a:rPr lang="en-US" sz="1800"/>
              <a:t>PRIN T A</a:t>
            </a:r>
          </a:p>
          <a:p>
            <a:r>
              <a:rPr lang="en-US" sz="1800"/>
              <a:t>NEXT I</a:t>
            </a:r>
            <a:endParaRPr lang="ru-RU" sz="1800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859338" y="1773238"/>
            <a:ext cx="410527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I</a:t>
            </a:r>
            <a:r>
              <a:rPr lang="en-US" sz="1800">
                <a:solidFill>
                  <a:schemeClr val="accent2"/>
                </a:solidFill>
              </a:rPr>
              <a:t>N</a:t>
            </a:r>
            <a:r>
              <a:rPr lang="en-US" sz="1800"/>
              <a:t>PUT</a:t>
            </a:r>
            <a:r>
              <a:rPr lang="ru-RU" sz="1800"/>
              <a:t> «ВВЕДИТЕ ВАШЕ ИМЯ»; </a:t>
            </a:r>
            <a:r>
              <a:rPr lang="en-US" sz="1800"/>
              <a:t>A</a:t>
            </a:r>
            <a:r>
              <a:rPr lang="en-US" sz="1800">
                <a:solidFill>
                  <a:schemeClr val="accent2"/>
                </a:solidFill>
              </a:rPr>
              <a:t>$</a:t>
            </a:r>
          </a:p>
          <a:p>
            <a:r>
              <a:rPr lang="en-US" sz="1800"/>
              <a:t>FOR I=1 TO 15</a:t>
            </a:r>
          </a:p>
          <a:p>
            <a:r>
              <a:rPr lang="en-US" sz="1800"/>
              <a:t>PRINT A</a:t>
            </a:r>
            <a:r>
              <a:rPr lang="en-US" sz="1800">
                <a:solidFill>
                  <a:schemeClr val="accent2"/>
                </a:solidFill>
              </a:rPr>
              <a:t>$</a:t>
            </a:r>
          </a:p>
          <a:p>
            <a:r>
              <a:rPr lang="en-US" sz="1800"/>
              <a:t>NEXT I</a:t>
            </a:r>
            <a:endParaRPr lang="ru-RU" sz="1800"/>
          </a:p>
          <a:p>
            <a:pPr>
              <a:spcBef>
                <a:spcPct val="50000"/>
              </a:spcBef>
            </a:pPr>
            <a:endParaRPr lang="ru-RU" sz="18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755650" y="3573463"/>
            <a:ext cx="31686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INPUT «</a:t>
            </a:r>
            <a:r>
              <a:rPr lang="ru-RU" sz="1800"/>
              <a:t>ВВЕДИТЕ</a:t>
            </a:r>
            <a:r>
              <a:rPr lang="en-US" sz="1800"/>
              <a:t> N»: N</a:t>
            </a:r>
          </a:p>
          <a:p>
            <a:r>
              <a:rPr lang="en-US" sz="1800"/>
              <a:t>FOR X=1 TO N</a:t>
            </a:r>
          </a:p>
          <a:p>
            <a:r>
              <a:rPr lang="en-US" sz="1800"/>
              <a:t>Y=2X</a:t>
            </a:r>
          </a:p>
          <a:p>
            <a:r>
              <a:rPr lang="en-US" sz="1800"/>
              <a:t>PRINT X, Y</a:t>
            </a:r>
          </a:p>
          <a:p>
            <a:r>
              <a:rPr lang="en-US" sz="1800"/>
              <a:t>NEXT Y</a:t>
            </a:r>
            <a:endParaRPr lang="ru-RU" sz="1800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859338" y="3644900"/>
            <a:ext cx="3313112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INPUT «</a:t>
            </a:r>
            <a:r>
              <a:rPr lang="ru-RU" sz="1800"/>
              <a:t>ВВЕДИТЕ</a:t>
            </a:r>
            <a:r>
              <a:rPr lang="en-US" sz="1800"/>
              <a:t> N»</a:t>
            </a:r>
            <a:r>
              <a:rPr lang="en-US" sz="1800">
                <a:solidFill>
                  <a:schemeClr val="accent2"/>
                </a:solidFill>
              </a:rPr>
              <a:t>;</a:t>
            </a:r>
            <a:r>
              <a:rPr lang="en-US" sz="1800"/>
              <a:t> N</a:t>
            </a:r>
          </a:p>
          <a:p>
            <a:r>
              <a:rPr lang="en-US" sz="1800"/>
              <a:t>FOR X=1 TO N</a:t>
            </a:r>
          </a:p>
          <a:p>
            <a:r>
              <a:rPr lang="en-US" sz="1800"/>
              <a:t>Y=2</a:t>
            </a:r>
            <a:r>
              <a:rPr lang="en-US" sz="1800">
                <a:solidFill>
                  <a:schemeClr val="accent2"/>
                </a:solidFill>
              </a:rPr>
              <a:t>*</a:t>
            </a:r>
            <a:r>
              <a:rPr lang="en-US" sz="1800"/>
              <a:t>X</a:t>
            </a:r>
          </a:p>
          <a:p>
            <a:r>
              <a:rPr lang="en-US" sz="1800"/>
              <a:t>PRINT X, Y</a:t>
            </a:r>
          </a:p>
          <a:p>
            <a:r>
              <a:rPr lang="en-US" sz="1800"/>
              <a:t>NEXT </a:t>
            </a:r>
            <a:r>
              <a:rPr lang="en-US" sz="1800">
                <a:solidFill>
                  <a:schemeClr val="accent2"/>
                </a:solidFill>
              </a:rPr>
              <a:t>X</a:t>
            </a:r>
            <a:endParaRPr lang="ru-RU" sz="180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endParaRPr lang="ru-RU" sz="1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6" grpId="0"/>
      <p:bldP spid="25607" grpId="0"/>
      <p:bldP spid="256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755650" y="476250"/>
            <a:ext cx="7777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Определите, сколько раз выполнится тело цикла</a:t>
            </a:r>
            <a:r>
              <a:rPr lang="en-US"/>
              <a:t>?</a:t>
            </a:r>
            <a:endParaRPr lang="ru-RU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187450" y="1628775"/>
            <a:ext cx="38163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FOR X=1 TO 20 STEP 2</a:t>
            </a:r>
          </a:p>
          <a:p>
            <a:endParaRPr lang="en-US" sz="2000" b="1"/>
          </a:p>
          <a:p>
            <a:r>
              <a:rPr lang="en-US" sz="2000" b="1"/>
              <a:t>FOR X=10 TO 1 STEP -1</a:t>
            </a:r>
          </a:p>
          <a:p>
            <a:endParaRPr lang="en-US" sz="2000" b="1"/>
          </a:p>
          <a:p>
            <a:r>
              <a:rPr lang="en-US" sz="2000" b="1"/>
              <a:t>FOR X=-10 TO 0 </a:t>
            </a:r>
          </a:p>
          <a:p>
            <a:endParaRPr lang="en-US" sz="2000" b="1"/>
          </a:p>
          <a:p>
            <a:r>
              <a:rPr lang="en-US" sz="2000" b="1"/>
              <a:t>FOR X=1 TO 5 STEP 0</a:t>
            </a:r>
          </a:p>
          <a:p>
            <a:endParaRPr lang="en-US" sz="2000" b="1"/>
          </a:p>
          <a:p>
            <a:r>
              <a:rPr lang="en-US" sz="2000" b="1"/>
              <a:t>FOR X=0 TO 12 STEP -1</a:t>
            </a:r>
          </a:p>
          <a:p>
            <a:endParaRPr lang="en-US" sz="2000" b="1"/>
          </a:p>
          <a:p>
            <a:r>
              <a:rPr lang="en-US" sz="2000" b="1"/>
              <a:t>FOR X=1 TO N STEP 2</a:t>
            </a:r>
            <a:endParaRPr lang="ru-RU" sz="2000" b="1"/>
          </a:p>
          <a:p>
            <a:endParaRPr lang="en-US" sz="2000" b="1"/>
          </a:p>
          <a:p>
            <a:endParaRPr lang="en-US" sz="2000" b="1"/>
          </a:p>
          <a:p>
            <a:r>
              <a:rPr lang="en-US" sz="2000" b="1"/>
              <a:t>FOR X=A TO B STEP S</a:t>
            </a:r>
          </a:p>
          <a:p>
            <a:endParaRPr lang="en-US" sz="2000" b="1"/>
          </a:p>
          <a:p>
            <a:r>
              <a:rPr lang="en-US" sz="2000" b="1"/>
              <a:t>FOR X</a:t>
            </a:r>
            <a:r>
              <a:rPr lang="ru-RU" sz="2000" b="1"/>
              <a:t>=10 </a:t>
            </a:r>
            <a:r>
              <a:rPr lang="en-US" sz="2000" b="1"/>
              <a:t>TO</a:t>
            </a:r>
            <a:r>
              <a:rPr lang="ru-RU" sz="2000" b="1"/>
              <a:t> 100 </a:t>
            </a:r>
            <a:r>
              <a:rPr lang="en-US" sz="2000" b="1"/>
              <a:t>STEP</a:t>
            </a:r>
            <a:r>
              <a:rPr lang="ru-RU" sz="2000" b="1"/>
              <a:t> 7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795963" y="1628775"/>
            <a:ext cx="720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795963" y="2205038"/>
            <a:ext cx="86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5795963" y="27082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795963" y="2708275"/>
            <a:ext cx="79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hlink"/>
                </a:solidFill>
              </a:rPr>
              <a:t>11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795963" y="3357563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hlink"/>
                </a:solidFill>
              </a:rPr>
              <a:t>бесконечно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867400" y="3933825"/>
            <a:ext cx="720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hlink"/>
                </a:solidFill>
              </a:rPr>
              <a:t>1</a:t>
            </a:r>
          </a:p>
        </p:txBody>
      </p:sp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5795963" y="4508500"/>
          <a:ext cx="1204912" cy="1123950"/>
        </p:xfrm>
        <a:graphic>
          <a:graphicData uri="http://schemas.openxmlformats.org/presentationml/2006/ole">
            <p:oleObj spid="_x0000_s1026" name="Формула" r:id="rId3" imgW="583920" imgH="609480" progId="Equation.3">
              <p:embed/>
            </p:oleObj>
          </a:graphicData>
        </a:graphic>
      </p:graphicFrame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5795963" y="5300663"/>
          <a:ext cx="1104900" cy="1150937"/>
        </p:xfrm>
        <a:graphic>
          <a:graphicData uri="http://schemas.openxmlformats.org/presentationml/2006/ole">
            <p:oleObj spid="_x0000_s1027" name="Формула" r:id="rId4" imgW="609480" imgH="634680" progId="Equation.3">
              <p:embed/>
            </p:oleObj>
          </a:graphicData>
        </a:graphic>
      </p:graphicFrame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724525" y="6165850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chemeClr val="hlink"/>
                </a:solidFill>
              </a:rPr>
              <a:t>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0" grpId="0"/>
      <p:bldP spid="26631" grpId="0"/>
      <p:bldP spid="26633" grpId="0"/>
      <p:bldP spid="26634" grpId="0"/>
      <p:bldP spid="26635" grpId="0"/>
      <p:bldP spid="266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00113" y="260350"/>
            <a:ext cx="77041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chemeClr val="hlink"/>
                </a:solidFill>
              </a:rPr>
              <a:t>Конечные и бесконечные числовые ряды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187450" y="2997200"/>
            <a:ext cx="698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1, 1, 2, 3, 5, 8, 1</a:t>
            </a:r>
            <a:r>
              <a:rPr lang="en-US" b="1"/>
              <a:t>3</a:t>
            </a:r>
            <a:r>
              <a:rPr lang="ru-RU" b="1"/>
              <a:t>, 21, 3</a:t>
            </a:r>
            <a:r>
              <a:rPr lang="en-US" b="1"/>
              <a:t>4</a:t>
            </a:r>
            <a:r>
              <a:rPr lang="ru-RU" b="1"/>
              <a:t>, …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187450" y="1916113"/>
            <a:ext cx="6697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2, 7, 12, 17, 22, 27, …</a:t>
            </a:r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1258888" y="3789363"/>
          <a:ext cx="4249737" cy="1287462"/>
        </p:xfrm>
        <a:graphic>
          <a:graphicData uri="http://schemas.openxmlformats.org/presentationml/2006/ole">
            <p:oleObj spid="_x0000_s2050" name="Формула" r:id="rId3" imgW="876240" imgH="634680" progId="Equation.3">
              <p:embed/>
            </p:oleObj>
          </a:graphicData>
        </a:graphic>
      </p:graphicFrame>
      <p:graphicFrame>
        <p:nvGraphicFramePr>
          <p:cNvPr id="2051" name="Object 10"/>
          <p:cNvGraphicFramePr>
            <a:graphicFrameLocks noChangeAspect="1"/>
          </p:cNvGraphicFramePr>
          <p:nvPr/>
        </p:nvGraphicFramePr>
        <p:xfrm>
          <a:off x="1244600" y="4748213"/>
          <a:ext cx="3846513" cy="1395412"/>
        </p:xfrm>
        <a:graphic>
          <a:graphicData uri="http://schemas.openxmlformats.org/presentationml/2006/ole">
            <p:oleObj spid="_x0000_s2051" name="Формула" r:id="rId4" imgW="83808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800" smtClean="0"/>
              <a:t>Алгоритм суммирования конечного ряда чисел</a:t>
            </a: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1042988" y="1557338"/>
            <a:ext cx="6481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1, 2, …,9 – ряд натуральных чисел</a:t>
            </a: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1187450" y="2133600"/>
            <a:ext cx="367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1+2+3+4+5+6+7+8+9 = </a:t>
            </a:r>
          </a:p>
        </p:txBody>
      </p:sp>
      <p:sp>
        <p:nvSpPr>
          <p:cNvPr id="8197" name="Text Box 9"/>
          <p:cNvSpPr txBox="1">
            <a:spLocks noChangeArrowheads="1"/>
          </p:cNvSpPr>
          <p:nvPr/>
        </p:nvSpPr>
        <p:spPr bwMode="auto">
          <a:xfrm>
            <a:off x="4572000" y="2133600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45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1042988" y="2924175"/>
            <a:ext cx="2665412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S=0</a:t>
            </a:r>
            <a:endParaRPr lang="ru-RU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1116013" y="3573463"/>
            <a:ext cx="2735262" cy="1081087"/>
            <a:chOff x="703" y="2251"/>
            <a:chExt cx="1723" cy="681"/>
          </a:xfrm>
        </p:grpSpPr>
        <p:sp>
          <p:nvSpPr>
            <p:cNvPr id="8221" name="AutoShape 11"/>
            <p:cNvSpPr>
              <a:spLocks noChangeArrowheads="1"/>
            </p:cNvSpPr>
            <p:nvPr/>
          </p:nvSpPr>
          <p:spPr bwMode="auto">
            <a:xfrm>
              <a:off x="703" y="2523"/>
              <a:ext cx="1723" cy="409"/>
            </a:xfrm>
            <a:prstGeom prst="hexagon">
              <a:avLst>
                <a:gd name="adj" fmla="val 105318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X=1 </a:t>
              </a:r>
              <a:r>
                <a:rPr lang="ru-RU"/>
                <a:t>до</a:t>
              </a:r>
              <a:r>
                <a:rPr lang="en-US"/>
                <a:t> 9</a:t>
              </a:r>
              <a:endParaRPr lang="ru-RU"/>
            </a:p>
          </p:txBody>
        </p:sp>
        <p:sp>
          <p:nvSpPr>
            <p:cNvPr id="8222" name="Line 14"/>
            <p:cNvSpPr>
              <a:spLocks noChangeShapeType="1"/>
            </p:cNvSpPr>
            <p:nvPr/>
          </p:nvSpPr>
          <p:spPr bwMode="auto">
            <a:xfrm>
              <a:off x="1474" y="2251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900113" y="4365625"/>
            <a:ext cx="2881312" cy="1727200"/>
            <a:chOff x="567" y="2750"/>
            <a:chExt cx="1815" cy="1088"/>
          </a:xfrm>
        </p:grpSpPr>
        <p:sp>
          <p:nvSpPr>
            <p:cNvPr id="8215" name="Rectangle 12"/>
            <p:cNvSpPr>
              <a:spLocks noChangeArrowheads="1"/>
            </p:cNvSpPr>
            <p:nvPr/>
          </p:nvSpPr>
          <p:spPr bwMode="auto">
            <a:xfrm>
              <a:off x="703" y="3203"/>
              <a:ext cx="1679" cy="40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S=S+X</a:t>
              </a:r>
              <a:endParaRPr lang="ru-RU"/>
            </a:p>
          </p:txBody>
        </p:sp>
        <p:sp>
          <p:nvSpPr>
            <p:cNvPr id="8216" name="Line 15"/>
            <p:cNvSpPr>
              <a:spLocks noChangeShapeType="1"/>
            </p:cNvSpPr>
            <p:nvPr/>
          </p:nvSpPr>
          <p:spPr bwMode="auto">
            <a:xfrm>
              <a:off x="1474" y="2931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Line 16"/>
            <p:cNvSpPr>
              <a:spLocks noChangeShapeType="1"/>
            </p:cNvSpPr>
            <p:nvPr/>
          </p:nvSpPr>
          <p:spPr bwMode="auto">
            <a:xfrm>
              <a:off x="1474" y="3612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Line 17"/>
            <p:cNvSpPr>
              <a:spLocks noChangeShapeType="1"/>
            </p:cNvSpPr>
            <p:nvPr/>
          </p:nvSpPr>
          <p:spPr bwMode="auto">
            <a:xfrm flipH="1">
              <a:off x="567" y="3838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9" name="Line 18"/>
            <p:cNvSpPr>
              <a:spLocks noChangeShapeType="1"/>
            </p:cNvSpPr>
            <p:nvPr/>
          </p:nvSpPr>
          <p:spPr bwMode="auto">
            <a:xfrm flipV="1">
              <a:off x="567" y="2750"/>
              <a:ext cx="0" cy="1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Line 19"/>
            <p:cNvSpPr>
              <a:spLocks noChangeShapeType="1"/>
            </p:cNvSpPr>
            <p:nvPr/>
          </p:nvSpPr>
          <p:spPr bwMode="auto">
            <a:xfrm>
              <a:off x="567" y="275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132138" y="4292600"/>
            <a:ext cx="2592387" cy="2409825"/>
            <a:chOff x="1973" y="2704"/>
            <a:chExt cx="1633" cy="1518"/>
          </a:xfrm>
        </p:grpSpPr>
        <p:sp>
          <p:nvSpPr>
            <p:cNvPr id="8212" name="AutoShape 13"/>
            <p:cNvSpPr>
              <a:spLocks noChangeArrowheads="1"/>
            </p:cNvSpPr>
            <p:nvPr/>
          </p:nvSpPr>
          <p:spPr bwMode="auto">
            <a:xfrm>
              <a:off x="1973" y="3838"/>
              <a:ext cx="1633" cy="384"/>
            </a:xfrm>
            <a:prstGeom prst="flowChartInputOutpu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</a:t>
              </a:r>
              <a:endParaRPr lang="ru-RU"/>
            </a:p>
          </p:txBody>
        </p:sp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>
              <a:off x="2426" y="2704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14" name="Line 22"/>
            <p:cNvSpPr>
              <a:spLocks noChangeShapeType="1"/>
            </p:cNvSpPr>
            <p:nvPr/>
          </p:nvSpPr>
          <p:spPr bwMode="auto">
            <a:xfrm>
              <a:off x="2835" y="2704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6877050" y="1628775"/>
            <a:ext cx="1871663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Шаг    </a:t>
            </a:r>
            <a:r>
              <a:rPr lang="en-US" sz="1600"/>
              <a:t>S       X</a:t>
            </a:r>
          </a:p>
          <a:p>
            <a:pPr>
              <a:spcBef>
                <a:spcPct val="50000"/>
              </a:spcBef>
            </a:pPr>
            <a:r>
              <a:rPr lang="en-US" sz="1600"/>
              <a:t>0         0       1</a:t>
            </a:r>
            <a:endParaRPr lang="ru-RU" sz="1600"/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6732588" y="2349500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  1        1        2</a:t>
            </a:r>
            <a:endParaRPr lang="ru-RU" sz="1600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6804025" y="2781300"/>
            <a:ext cx="18716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 2        3        3</a:t>
            </a:r>
            <a:endParaRPr lang="ru-RU" sz="1600"/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6877050" y="3141663"/>
            <a:ext cx="2016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3        6      </a:t>
            </a:r>
            <a:r>
              <a:rPr lang="ru-RU" sz="1600"/>
              <a:t> </a:t>
            </a:r>
            <a:r>
              <a:rPr lang="en-US" sz="1600"/>
              <a:t> 4</a:t>
            </a:r>
            <a:endParaRPr lang="ru-RU" sz="1600"/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6877050" y="3500438"/>
            <a:ext cx="2160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4       10   </a:t>
            </a:r>
            <a:r>
              <a:rPr lang="ru-RU" sz="1600"/>
              <a:t> </a:t>
            </a:r>
            <a:r>
              <a:rPr lang="en-US" sz="1600"/>
              <a:t>   5</a:t>
            </a:r>
            <a:endParaRPr lang="ru-RU" sz="1600"/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6948488" y="3933825"/>
            <a:ext cx="158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5       15      6</a:t>
            </a:r>
            <a:endParaRPr lang="ru-RU" sz="1600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7019925" y="5876925"/>
            <a:ext cx="172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9     45     </a:t>
            </a:r>
            <a:r>
              <a:rPr lang="ru-RU" sz="1600"/>
              <a:t> </a:t>
            </a:r>
            <a:r>
              <a:rPr lang="en-US" sz="1600"/>
              <a:t>10</a:t>
            </a:r>
            <a:endParaRPr lang="ru-RU" sz="1600"/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6948488" y="4437063"/>
            <a:ext cx="151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6      21       7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6948488" y="4941888"/>
            <a:ext cx="1511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7      28       8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7019925" y="5445125"/>
            <a:ext cx="1584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/>
              <a:t>8     36       9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 animBg="1"/>
      <p:bldP spid="29719" grpId="0"/>
      <p:bldP spid="29721" grpId="0"/>
      <p:bldP spid="29722" grpId="0"/>
      <p:bldP spid="29723" grpId="0"/>
      <p:bldP spid="29724" grpId="0"/>
      <p:bldP spid="29725" grpId="0"/>
      <p:bldP spid="29726" grpId="0"/>
      <p:bldP spid="29727" grpId="0"/>
      <p:bldP spid="29728" grpId="0"/>
      <p:bldP spid="297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800" smtClean="0"/>
              <a:t>Алгоритм произведения конечного ряда чисел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508625" y="1700213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N! – </a:t>
            </a:r>
            <a:r>
              <a:rPr lang="ru-RU"/>
              <a:t>факториал     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580063" y="2349500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N!=1*2*3*…*N</a:t>
            </a:r>
            <a:endParaRPr lang="ru-RU"/>
          </a:p>
        </p:txBody>
      </p:sp>
      <p:sp>
        <p:nvSpPr>
          <p:cNvPr id="9221" name="Text Box 20"/>
          <p:cNvSpPr txBox="1">
            <a:spLocks noChangeArrowheads="1"/>
          </p:cNvSpPr>
          <p:nvPr/>
        </p:nvSpPr>
        <p:spPr bwMode="auto">
          <a:xfrm>
            <a:off x="6732588" y="3429000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endParaRPr lang="ru-RU" sz="1800"/>
          </a:p>
        </p:txBody>
      </p:sp>
      <p:sp>
        <p:nvSpPr>
          <p:cNvPr id="9222" name="Text Box 26"/>
          <p:cNvSpPr txBox="1">
            <a:spLocks noChangeArrowheads="1"/>
          </p:cNvSpPr>
          <p:nvPr/>
        </p:nvSpPr>
        <p:spPr bwMode="auto">
          <a:xfrm>
            <a:off x="5580063" y="2924175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5!=1*2*3*4*5=120</a:t>
            </a:r>
            <a:endParaRPr lang="ru-RU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900113" y="1773238"/>
            <a:ext cx="4824412" cy="4929187"/>
            <a:chOff x="567" y="1117"/>
            <a:chExt cx="3039" cy="3105"/>
          </a:xfrm>
        </p:grpSpPr>
        <p:sp>
          <p:nvSpPr>
            <p:cNvPr id="9224" name="Rectangle 6"/>
            <p:cNvSpPr>
              <a:spLocks noChangeArrowheads="1"/>
            </p:cNvSpPr>
            <p:nvPr/>
          </p:nvSpPr>
          <p:spPr bwMode="auto">
            <a:xfrm>
              <a:off x="657" y="1842"/>
              <a:ext cx="1679" cy="40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S=1</a:t>
              </a:r>
              <a:endParaRPr lang="ru-RU"/>
            </a:p>
          </p:txBody>
        </p:sp>
        <p:sp>
          <p:nvSpPr>
            <p:cNvPr id="9225" name="AutoShape 7"/>
            <p:cNvSpPr>
              <a:spLocks noChangeArrowheads="1"/>
            </p:cNvSpPr>
            <p:nvPr/>
          </p:nvSpPr>
          <p:spPr bwMode="auto">
            <a:xfrm>
              <a:off x="703" y="2523"/>
              <a:ext cx="1723" cy="409"/>
            </a:xfrm>
            <a:prstGeom prst="hexagon">
              <a:avLst>
                <a:gd name="adj" fmla="val 105318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X=1 </a:t>
              </a:r>
              <a:r>
                <a:rPr lang="ru-RU"/>
                <a:t>до</a:t>
              </a:r>
              <a:r>
                <a:rPr lang="en-US"/>
                <a:t> N</a:t>
              </a:r>
              <a:endParaRPr lang="ru-RU"/>
            </a:p>
          </p:txBody>
        </p:sp>
        <p:sp>
          <p:nvSpPr>
            <p:cNvPr id="9226" name="Rectangle 8"/>
            <p:cNvSpPr>
              <a:spLocks noChangeArrowheads="1"/>
            </p:cNvSpPr>
            <p:nvPr/>
          </p:nvSpPr>
          <p:spPr bwMode="auto">
            <a:xfrm>
              <a:off x="703" y="3203"/>
              <a:ext cx="1679" cy="40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S=S*X</a:t>
              </a:r>
              <a:endParaRPr lang="ru-RU"/>
            </a:p>
          </p:txBody>
        </p:sp>
        <p:sp>
          <p:nvSpPr>
            <p:cNvPr id="9227" name="AutoShape 9"/>
            <p:cNvSpPr>
              <a:spLocks noChangeArrowheads="1"/>
            </p:cNvSpPr>
            <p:nvPr/>
          </p:nvSpPr>
          <p:spPr bwMode="auto">
            <a:xfrm>
              <a:off x="1973" y="3838"/>
              <a:ext cx="1633" cy="384"/>
            </a:xfrm>
            <a:prstGeom prst="flowChartInputOutpu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N; “!=“;S</a:t>
              </a:r>
              <a:endParaRPr lang="ru-RU"/>
            </a:p>
          </p:txBody>
        </p:sp>
        <p:sp>
          <p:nvSpPr>
            <p:cNvPr id="9228" name="Line 10"/>
            <p:cNvSpPr>
              <a:spLocks noChangeShapeType="1"/>
            </p:cNvSpPr>
            <p:nvPr/>
          </p:nvSpPr>
          <p:spPr bwMode="auto">
            <a:xfrm>
              <a:off x="1474" y="2251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29" name="Line 11"/>
            <p:cNvSpPr>
              <a:spLocks noChangeShapeType="1"/>
            </p:cNvSpPr>
            <p:nvPr/>
          </p:nvSpPr>
          <p:spPr bwMode="auto">
            <a:xfrm>
              <a:off x="1474" y="2931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Line 12"/>
            <p:cNvSpPr>
              <a:spLocks noChangeShapeType="1"/>
            </p:cNvSpPr>
            <p:nvPr/>
          </p:nvSpPr>
          <p:spPr bwMode="auto">
            <a:xfrm>
              <a:off x="1474" y="3612"/>
              <a:ext cx="0" cy="2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1" name="Line 13"/>
            <p:cNvSpPr>
              <a:spLocks noChangeShapeType="1"/>
            </p:cNvSpPr>
            <p:nvPr/>
          </p:nvSpPr>
          <p:spPr bwMode="auto">
            <a:xfrm flipH="1">
              <a:off x="567" y="3838"/>
              <a:ext cx="9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Line 14"/>
            <p:cNvSpPr>
              <a:spLocks noChangeShapeType="1"/>
            </p:cNvSpPr>
            <p:nvPr/>
          </p:nvSpPr>
          <p:spPr bwMode="auto">
            <a:xfrm flipV="1">
              <a:off x="567" y="2750"/>
              <a:ext cx="0" cy="1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3" name="Line 15"/>
            <p:cNvSpPr>
              <a:spLocks noChangeShapeType="1"/>
            </p:cNvSpPr>
            <p:nvPr/>
          </p:nvSpPr>
          <p:spPr bwMode="auto">
            <a:xfrm>
              <a:off x="567" y="275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4" name="Line 16"/>
            <p:cNvSpPr>
              <a:spLocks noChangeShapeType="1"/>
            </p:cNvSpPr>
            <p:nvPr/>
          </p:nvSpPr>
          <p:spPr bwMode="auto">
            <a:xfrm>
              <a:off x="2426" y="2704"/>
              <a:ext cx="40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5" name="Line 17"/>
            <p:cNvSpPr>
              <a:spLocks noChangeShapeType="1"/>
            </p:cNvSpPr>
            <p:nvPr/>
          </p:nvSpPr>
          <p:spPr bwMode="auto">
            <a:xfrm>
              <a:off x="2835" y="2704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36" name="AutoShape 27"/>
            <p:cNvSpPr>
              <a:spLocks noChangeArrowheads="1"/>
            </p:cNvSpPr>
            <p:nvPr/>
          </p:nvSpPr>
          <p:spPr bwMode="auto">
            <a:xfrm>
              <a:off x="703" y="1117"/>
              <a:ext cx="1723" cy="408"/>
            </a:xfrm>
            <a:prstGeom prst="flowChartInputOutpu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N</a:t>
              </a:r>
              <a:endParaRPr lang="ru-RU"/>
            </a:p>
          </p:txBody>
        </p:sp>
        <p:sp>
          <p:nvSpPr>
            <p:cNvPr id="9237" name="Line 28"/>
            <p:cNvSpPr>
              <a:spLocks noChangeShapeType="1"/>
            </p:cNvSpPr>
            <p:nvPr/>
          </p:nvSpPr>
          <p:spPr bwMode="auto">
            <a:xfrm>
              <a:off x="1519" y="1525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391</TotalTime>
  <Words>290</Words>
  <Application>Microsoft Office PowerPoint</Application>
  <PresentationFormat>Экран (4:3)</PresentationFormat>
  <Paragraphs>82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Wingdings</vt:lpstr>
      <vt:lpstr>Calibri</vt:lpstr>
      <vt:lpstr>Слои</vt:lpstr>
      <vt:lpstr>Microsoft Equation 3.0</vt:lpstr>
      <vt:lpstr>Циклический алгоритм</vt:lpstr>
      <vt:lpstr>Слайд 2</vt:lpstr>
      <vt:lpstr>Слайд 3</vt:lpstr>
      <vt:lpstr>Слайд 4</vt:lpstr>
      <vt:lpstr>Слайд 5</vt:lpstr>
      <vt:lpstr>Алгоритм суммирования конечного ряда чисел</vt:lpstr>
      <vt:lpstr>Алгоритм произведения конечного ряда чисел</vt:lpstr>
    </vt:vector>
  </TitlesOfParts>
  <Company>Default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Циклический алгоритм.</dc:title>
  <dc:creator>Home</dc:creator>
  <cp:lastModifiedBy>Имя</cp:lastModifiedBy>
  <cp:revision>14</cp:revision>
  <dcterms:created xsi:type="dcterms:W3CDTF">2004-12-05T14:28:57Z</dcterms:created>
  <dcterms:modified xsi:type="dcterms:W3CDTF">2014-01-13T08:17:39Z</dcterms:modified>
</cp:coreProperties>
</file>