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3" r:id="rId3"/>
    <p:sldId id="257" r:id="rId4"/>
    <p:sldId id="266" r:id="rId5"/>
    <p:sldId id="258" r:id="rId6"/>
    <p:sldId id="265" r:id="rId7"/>
    <p:sldId id="267" r:id="rId8"/>
    <p:sldId id="259" r:id="rId9"/>
    <p:sldId id="264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D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Графический способ записи  алгоритмов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Информатика, 9класс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Самооценка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 smtClean="0"/>
              <a:t>Я доволен (довольна) тем, что самостоятельно смог (смогла) сегодня на уроке ……………………………</a:t>
            </a:r>
          </a:p>
          <a:p>
            <a:r>
              <a:rPr lang="ru-RU" dirty="0" smtClean="0"/>
              <a:t>2. Я доволен (довольна) тем, что…………………………..</a:t>
            </a:r>
          </a:p>
          <a:p>
            <a:r>
              <a:rPr lang="ru-RU" dirty="0" smtClean="0"/>
              <a:t>3. Оценка урока:</a:t>
            </a:r>
          </a:p>
          <a:p>
            <a:endParaRPr lang="ru-RU" dirty="0"/>
          </a:p>
        </p:txBody>
      </p:sp>
      <p:sp>
        <p:nvSpPr>
          <p:cNvPr id="4" name="Улыбающееся лицо 3"/>
          <p:cNvSpPr/>
          <p:nvPr/>
        </p:nvSpPr>
        <p:spPr>
          <a:xfrm>
            <a:off x="1259632" y="4365104"/>
            <a:ext cx="1584176" cy="144016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лыбающееся лицо 4"/>
          <p:cNvSpPr/>
          <p:nvPr/>
        </p:nvSpPr>
        <p:spPr>
          <a:xfrm>
            <a:off x="3923928" y="4365104"/>
            <a:ext cx="1584176" cy="1440160"/>
          </a:xfrm>
          <a:prstGeom prst="smileyFace">
            <a:avLst>
              <a:gd name="adj" fmla="val -15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лыбающееся лицо 5"/>
          <p:cNvSpPr/>
          <p:nvPr/>
        </p:nvSpPr>
        <p:spPr>
          <a:xfrm>
            <a:off x="6444208" y="4365104"/>
            <a:ext cx="1584176" cy="1440160"/>
          </a:xfrm>
          <a:prstGeom prst="smileyFace">
            <a:avLst>
              <a:gd name="adj" fmla="val -465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594320"/>
          </a:xfrm>
        </p:spPr>
        <p:txBody>
          <a:bodyPr>
            <a:noAutofit/>
          </a:bodyPr>
          <a:lstStyle/>
          <a:p>
            <a:r>
              <a:rPr lang="ru-RU" sz="2400" b="1" u="sng" dirty="0" smtClean="0">
                <a:solidFill>
                  <a:schemeClr val="tx1"/>
                </a:solidFill>
              </a:rPr>
              <a:t>Блок-схема</a:t>
            </a:r>
            <a:r>
              <a:rPr lang="ru-RU" sz="2400" dirty="0" smtClean="0">
                <a:solidFill>
                  <a:schemeClr val="tx1"/>
                </a:solidFill>
              </a:rPr>
              <a:t>- графическая форма записи алгоритма в виде связанных между собой определенным образом блоков.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494913"/>
              </p:ext>
            </p:extLst>
          </p:nvPr>
        </p:nvGraphicFramePr>
        <p:xfrm>
          <a:off x="827584" y="1196752"/>
          <a:ext cx="7286676" cy="4144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24"/>
                <a:gridCol w="3857652"/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Элемент блок-схемы</a:t>
                      </a:r>
                      <a:endParaRPr lang="ru-RU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Назначение элемента</a:t>
                      </a:r>
                      <a:endParaRPr lang="ru-RU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</a:rPr>
                        <a:t>Обозначение начала и конца алгоритма</a:t>
                      </a:r>
                    </a:p>
                  </a:txBody>
                  <a:tcPr/>
                </a:tc>
              </a:tr>
              <a:tr h="106586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Описание ввода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</a:rPr>
                        <a:t> или вывода данных, имеет один вход  - сверху и один выход - снизу.</a:t>
                      </a:r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Описание линейной последовательности команд, имеет один вход – сверху и один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</a:rPr>
                        <a:t> выход – снизу.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tx1"/>
                          </a:solidFill>
                        </a:rPr>
                        <a:t>Обозначение условий в структурах «ветвление» и «выбор», имеет один вход – сверху и два выхода – налево,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</a:rPr>
                        <a:t> направо</a:t>
                      </a:r>
                      <a:endParaRPr lang="ru-RU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1" name="Овал 30"/>
          <p:cNvSpPr/>
          <p:nvPr/>
        </p:nvSpPr>
        <p:spPr>
          <a:xfrm>
            <a:off x="1547664" y="1628800"/>
            <a:ext cx="1368152" cy="360040"/>
          </a:xfrm>
          <a:prstGeom prst="ellipse">
            <a:avLst/>
          </a:prstGeom>
          <a:solidFill>
            <a:srgbClr val="86DE2E"/>
          </a:solidFill>
          <a:ln>
            <a:solidFill>
              <a:srgbClr val="86DE2E"/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Блок-схема: данные 10"/>
          <p:cNvGrpSpPr>
            <a:grpSpLocks/>
          </p:cNvGrpSpPr>
          <p:nvPr/>
        </p:nvGrpSpPr>
        <p:grpSpPr bwMode="auto">
          <a:xfrm>
            <a:off x="1123554" y="2376513"/>
            <a:ext cx="2189162" cy="469900"/>
            <a:chOff x="545" y="1551"/>
            <a:chExt cx="1379" cy="296"/>
          </a:xfrm>
        </p:grpSpPr>
        <p:pic>
          <p:nvPicPr>
            <p:cNvPr id="27" name="Блок-схема: данные 10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45" y="1551"/>
              <a:ext cx="1379" cy="296"/>
            </a:xfrm>
            <a:prstGeom prst="rect">
              <a:avLst/>
            </a:prstGeom>
            <a:noFill/>
          </p:spPr>
        </p:pic>
        <p:sp>
          <p:nvSpPr>
            <p:cNvPr id="28" name="Text Box 31"/>
            <p:cNvSpPr txBox="1">
              <a:spLocks noChangeArrowheads="1"/>
            </p:cNvSpPr>
            <p:nvPr/>
          </p:nvSpPr>
          <p:spPr bwMode="auto">
            <a:xfrm>
              <a:off x="846" y="1575"/>
              <a:ext cx="783" cy="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ru-RU">
                <a:solidFill>
                  <a:srgbClr val="DDE89A"/>
                </a:solidFill>
              </a:endParaRPr>
            </a:p>
          </p:txBody>
        </p:sp>
      </p:grpSp>
      <p:grpSp>
        <p:nvGrpSpPr>
          <p:cNvPr id="9" name="Блок-схема: процесс 11"/>
          <p:cNvGrpSpPr>
            <a:grpSpLocks/>
          </p:cNvGrpSpPr>
          <p:nvPr/>
        </p:nvGrpSpPr>
        <p:grpSpPr bwMode="auto">
          <a:xfrm>
            <a:off x="1123554" y="3449663"/>
            <a:ext cx="2116137" cy="536575"/>
            <a:chOff x="545" y="2227"/>
            <a:chExt cx="1333" cy="338"/>
          </a:xfrm>
        </p:grpSpPr>
        <p:pic>
          <p:nvPicPr>
            <p:cNvPr id="25" name="Блок-схема: процесс 11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45" y="2227"/>
              <a:ext cx="1333" cy="338"/>
            </a:xfrm>
            <a:prstGeom prst="rect">
              <a:avLst/>
            </a:prstGeom>
            <a:noFill/>
          </p:spPr>
        </p:pic>
        <p:sp>
          <p:nvSpPr>
            <p:cNvPr id="26" name="Text Box 34"/>
            <p:cNvSpPr txBox="1">
              <a:spLocks noChangeArrowheads="1"/>
            </p:cNvSpPr>
            <p:nvPr/>
          </p:nvSpPr>
          <p:spPr bwMode="auto">
            <a:xfrm>
              <a:off x="585" y="2250"/>
              <a:ext cx="1260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ru-RU">
                <a:solidFill>
                  <a:srgbClr val="DDE89A"/>
                </a:solidFill>
              </a:endParaRPr>
            </a:p>
          </p:txBody>
        </p:sp>
      </p:grpSp>
      <p:grpSp>
        <p:nvGrpSpPr>
          <p:cNvPr id="10" name="Блок-схема: решение 12"/>
          <p:cNvGrpSpPr>
            <a:grpSpLocks/>
          </p:cNvGrpSpPr>
          <p:nvPr/>
        </p:nvGrpSpPr>
        <p:grpSpPr bwMode="auto">
          <a:xfrm>
            <a:off x="1403648" y="4509120"/>
            <a:ext cx="2047875" cy="609600"/>
            <a:chOff x="726" y="2945"/>
            <a:chExt cx="1290" cy="384"/>
          </a:xfrm>
        </p:grpSpPr>
        <p:pic>
          <p:nvPicPr>
            <p:cNvPr id="23" name="Блок-схема: решение 12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26" y="2945"/>
              <a:ext cx="1290" cy="384"/>
            </a:xfrm>
            <a:prstGeom prst="rect">
              <a:avLst/>
            </a:prstGeom>
            <a:noFill/>
          </p:spPr>
        </p:pic>
        <p:sp>
          <p:nvSpPr>
            <p:cNvPr id="24" name="Text Box 37"/>
            <p:cNvSpPr txBox="1">
              <a:spLocks noChangeArrowheads="1"/>
            </p:cNvSpPr>
            <p:nvPr/>
          </p:nvSpPr>
          <p:spPr bwMode="auto">
            <a:xfrm>
              <a:off x="1069" y="3049"/>
              <a:ext cx="607" cy="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ru-RU">
                <a:solidFill>
                  <a:srgbClr val="DDE89A"/>
                </a:solidFill>
              </a:endParaRPr>
            </a:p>
          </p:txBody>
        </p:sp>
      </p:grpSp>
      <p:cxnSp>
        <p:nvCxnSpPr>
          <p:cNvPr id="15" name="Прямая соединительная линия 14"/>
          <p:cNvCxnSpPr/>
          <p:nvPr/>
        </p:nvCxnSpPr>
        <p:spPr>
          <a:xfrm>
            <a:off x="3330179" y="4843488"/>
            <a:ext cx="428625" cy="1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3616723" y="4985569"/>
            <a:ext cx="28575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0800000">
            <a:off x="1115616" y="4843488"/>
            <a:ext cx="428625" cy="15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973535" y="4985569"/>
            <a:ext cx="2857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687116" y="1628800"/>
            <a:ext cx="1643063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dirty="0"/>
              <a:t>Начало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15679" y="2414613"/>
            <a:ext cx="1214437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/>
              <a:t>Данные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58491" y="3486175"/>
            <a:ext cx="1857375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b="1" dirty="0"/>
              <a:t>Последовательность команд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35696" y="4653136"/>
            <a:ext cx="1071562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dirty="0"/>
              <a:t>Условие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ru-RU" dirty="0" smtClean="0"/>
              <a:t>Линейный алгоритм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015081"/>
            <a:ext cx="3312057" cy="5339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1916832"/>
            <a:ext cx="390525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Схема разветвляющегося  алгоритма</a:t>
            </a:r>
            <a:endParaRPr lang="ru-RU" dirty="0"/>
          </a:p>
        </p:txBody>
      </p:sp>
      <p:pic>
        <p:nvPicPr>
          <p:cNvPr id="1026" name="Picture 2" descr="E:\АТТЕСТАЦИЯ\АТТЕСТАЦИЯ\УРОКИ\вевтл.1.jpe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976445"/>
            <a:ext cx="8229600" cy="4306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085584" cy="7647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Разветвляющийся алгоритм</a:t>
            </a:r>
            <a:endParaRPr lang="ru-RU" dirty="0"/>
          </a:p>
        </p:txBody>
      </p:sp>
      <p:sp>
        <p:nvSpPr>
          <p:cNvPr id="23" name="Текст 2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0" name="Текст 29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Задача:</a:t>
            </a:r>
            <a:endParaRPr lang="ru-RU" dirty="0"/>
          </a:p>
        </p:txBody>
      </p:sp>
      <p:sp>
        <p:nvSpPr>
          <p:cNvPr id="32" name="Содержимое 31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Найти  максимальное из трех заданных чисел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6514" y="764704"/>
            <a:ext cx="3845446" cy="5596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882352"/>
          </a:xfrm>
        </p:spPr>
        <p:txBody>
          <a:bodyPr/>
          <a:lstStyle/>
          <a:p>
            <a:r>
              <a:rPr lang="ru-RU" dirty="0" smtClean="0"/>
              <a:t>  Задачи ГИА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0" y="1052736"/>
            <a:ext cx="8229600" cy="4389120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ru-RU" sz="2400" b="1" dirty="0" smtClean="0"/>
              <a:t>На рисунке представлена блок-схема алгоритма. Какое значение будет иметь переменная Х после выполнения алгоритма при начальном значении переменных </a:t>
            </a:r>
            <a:r>
              <a:rPr lang="en-US" sz="2400" b="1" dirty="0" smtClean="0">
                <a:latin typeface="Algerian" pitchFamily="82" charset="0"/>
              </a:rPr>
              <a:t>Y=5, Z=-3</a:t>
            </a:r>
            <a:r>
              <a:rPr lang="ru-RU" sz="2400" b="1" dirty="0" smtClean="0"/>
              <a:t>; </a:t>
            </a:r>
            <a:endParaRPr lang="en-US" sz="2400" b="1" dirty="0" smtClean="0">
              <a:latin typeface="Algerian" pitchFamily="82" charset="0"/>
            </a:endParaRPr>
          </a:p>
          <a:p>
            <a:pPr>
              <a:buNone/>
              <a:defRPr/>
            </a:pPr>
            <a:endParaRPr lang="ru-RU" sz="2000" dirty="0" smtClean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rot="5400000">
            <a:off x="3565252" y="4435748"/>
            <a:ext cx="142875" cy="158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7885732" y="4435748"/>
            <a:ext cx="142875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3" name="Группа 32"/>
          <p:cNvGrpSpPr/>
          <p:nvPr/>
        </p:nvGrpSpPr>
        <p:grpSpPr>
          <a:xfrm>
            <a:off x="2915816" y="2132856"/>
            <a:ext cx="5786437" cy="4099892"/>
            <a:chOff x="3071813" y="2428875"/>
            <a:chExt cx="5786437" cy="4099892"/>
          </a:xfrm>
        </p:grpSpPr>
        <p:sp>
          <p:nvSpPr>
            <p:cNvPr id="34" name="Овал 33"/>
            <p:cNvSpPr/>
            <p:nvPr/>
          </p:nvSpPr>
          <p:spPr>
            <a:xfrm>
              <a:off x="5000625" y="2428875"/>
              <a:ext cx="2071688" cy="571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5" name="Блок-схема: данные 34"/>
            <p:cNvSpPr/>
            <p:nvPr/>
          </p:nvSpPr>
          <p:spPr>
            <a:xfrm>
              <a:off x="5072063" y="3286125"/>
              <a:ext cx="2000250" cy="428625"/>
            </a:xfrm>
            <a:prstGeom prst="flowChartInputOutp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6" name="Блок-схема: решение 35"/>
            <p:cNvSpPr/>
            <p:nvPr/>
          </p:nvSpPr>
          <p:spPr>
            <a:xfrm>
              <a:off x="5072063" y="4000500"/>
              <a:ext cx="1857375" cy="57150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3071813" y="4000500"/>
              <a:ext cx="1500187" cy="64293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7358063" y="4000500"/>
              <a:ext cx="1500187" cy="64293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5214938" y="5072063"/>
              <a:ext cx="1500187" cy="64293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4872013" y="5957267"/>
              <a:ext cx="2071688" cy="571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41" name="Прямая со стрелкой 40"/>
            <p:cNvCxnSpPr/>
            <p:nvPr/>
          </p:nvCxnSpPr>
          <p:spPr>
            <a:xfrm rot="5400000">
              <a:off x="5859462" y="3141663"/>
              <a:ext cx="284163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 стрелкой 41"/>
            <p:cNvCxnSpPr/>
            <p:nvPr/>
          </p:nvCxnSpPr>
          <p:spPr>
            <a:xfrm rot="5400000">
              <a:off x="5858669" y="4928394"/>
              <a:ext cx="28575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 стрелкой 42"/>
            <p:cNvCxnSpPr/>
            <p:nvPr/>
          </p:nvCxnSpPr>
          <p:spPr>
            <a:xfrm rot="5400000">
              <a:off x="5858669" y="5857081"/>
              <a:ext cx="28575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>
              <a:off x="3786188" y="4786313"/>
              <a:ext cx="4357687" cy="1587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36"/>
            <p:cNvSpPr txBox="1">
              <a:spLocks noChangeArrowheads="1"/>
            </p:cNvSpPr>
            <p:nvPr/>
          </p:nvSpPr>
          <p:spPr bwMode="auto">
            <a:xfrm>
              <a:off x="5429250" y="2500313"/>
              <a:ext cx="1357313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b="1">
                  <a:solidFill>
                    <a:srgbClr val="FFFFFF"/>
                  </a:solidFill>
                </a:rPr>
                <a:t>Начало</a:t>
              </a:r>
            </a:p>
          </p:txBody>
        </p:sp>
        <p:sp>
          <p:nvSpPr>
            <p:cNvPr id="46" name="TextBox 37"/>
            <p:cNvSpPr txBox="1">
              <a:spLocks noChangeArrowheads="1"/>
            </p:cNvSpPr>
            <p:nvPr/>
          </p:nvSpPr>
          <p:spPr bwMode="auto">
            <a:xfrm>
              <a:off x="5286375" y="3286125"/>
              <a:ext cx="1500188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b="1">
                  <a:solidFill>
                    <a:srgbClr val="FFFFFF"/>
                  </a:solidFill>
                </a:rPr>
                <a:t>Ввод </a:t>
              </a:r>
              <a:r>
                <a:rPr lang="en-US" sz="2400" b="1">
                  <a:solidFill>
                    <a:srgbClr val="FFFFFF"/>
                  </a:solidFill>
                </a:rPr>
                <a:t>Y,Z</a:t>
              </a:r>
              <a:endParaRPr lang="ru-RU" sz="2400" b="1">
                <a:solidFill>
                  <a:srgbClr val="FFFFFF"/>
                </a:solidFill>
              </a:endParaRPr>
            </a:p>
          </p:txBody>
        </p:sp>
        <p:sp>
          <p:nvSpPr>
            <p:cNvPr id="47" name="TextBox 38"/>
            <p:cNvSpPr txBox="1">
              <a:spLocks noChangeArrowheads="1"/>
            </p:cNvSpPr>
            <p:nvPr/>
          </p:nvSpPr>
          <p:spPr bwMode="auto">
            <a:xfrm>
              <a:off x="5643563" y="4071938"/>
              <a:ext cx="857250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Y&lt;5</a:t>
              </a:r>
              <a:endParaRPr lang="ru-RU" sz="2400" b="1">
                <a:solidFill>
                  <a:srgbClr val="FFFFFF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572000" y="3786188"/>
              <a:ext cx="714375" cy="36988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b="1" dirty="0"/>
                <a:t>НЕТ</a:t>
              </a:r>
            </a:p>
          </p:txBody>
        </p:sp>
        <p:cxnSp>
          <p:nvCxnSpPr>
            <p:cNvPr id="49" name="Прямая со стрелкой 48"/>
            <p:cNvCxnSpPr>
              <a:stCxn id="36" idx="3"/>
              <a:endCxn id="38" idx="1"/>
            </p:cNvCxnSpPr>
            <p:nvPr/>
          </p:nvCxnSpPr>
          <p:spPr>
            <a:xfrm>
              <a:off x="6929438" y="4286250"/>
              <a:ext cx="428625" cy="36513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 стрелкой 49"/>
            <p:cNvCxnSpPr>
              <a:endCxn id="37" idx="3"/>
            </p:cNvCxnSpPr>
            <p:nvPr/>
          </p:nvCxnSpPr>
          <p:spPr>
            <a:xfrm rot="10800000" flipV="1">
              <a:off x="4572000" y="4286250"/>
              <a:ext cx="500063" cy="36513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47"/>
            <p:cNvSpPr txBox="1">
              <a:spLocks noChangeArrowheads="1"/>
            </p:cNvSpPr>
            <p:nvPr/>
          </p:nvSpPr>
          <p:spPr bwMode="auto">
            <a:xfrm>
              <a:off x="3143250" y="4071938"/>
              <a:ext cx="1285875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>
                  <a:solidFill>
                    <a:srgbClr val="FFFFFF"/>
                  </a:solidFill>
                </a:rPr>
                <a:t>Y:=Y+Z</a:t>
              </a:r>
              <a:endParaRPr lang="ru-RU" sz="2400" b="1">
                <a:solidFill>
                  <a:srgbClr val="FFFFFF"/>
                </a:solidFill>
              </a:endParaRPr>
            </a:p>
          </p:txBody>
        </p:sp>
        <p:sp>
          <p:nvSpPr>
            <p:cNvPr id="52" name="TextBox 48"/>
            <p:cNvSpPr txBox="1">
              <a:spLocks noChangeArrowheads="1"/>
            </p:cNvSpPr>
            <p:nvPr/>
          </p:nvSpPr>
          <p:spPr bwMode="auto">
            <a:xfrm>
              <a:off x="7429500" y="4071938"/>
              <a:ext cx="1285875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>
                  <a:solidFill>
                    <a:srgbClr val="FFFFFF"/>
                  </a:solidFill>
                </a:rPr>
                <a:t>Y:=Y-Z</a:t>
              </a:r>
              <a:endParaRPr lang="ru-RU" sz="2400" b="1">
                <a:solidFill>
                  <a:srgbClr val="FFFFFF"/>
                </a:solidFill>
              </a:endParaRPr>
            </a:p>
          </p:txBody>
        </p:sp>
        <p:sp>
          <p:nvSpPr>
            <p:cNvPr id="53" name="TextBox 49"/>
            <p:cNvSpPr txBox="1">
              <a:spLocks noChangeArrowheads="1"/>
            </p:cNvSpPr>
            <p:nvPr/>
          </p:nvSpPr>
          <p:spPr bwMode="auto">
            <a:xfrm>
              <a:off x="5286375" y="5143500"/>
              <a:ext cx="128587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Y:=Y+Z</a:t>
              </a:r>
              <a:endParaRPr lang="ru-RU" sz="2400" b="1">
                <a:solidFill>
                  <a:srgbClr val="FFFFFF"/>
                </a:solidFill>
              </a:endParaRPr>
            </a:p>
          </p:txBody>
        </p:sp>
        <p:sp>
          <p:nvSpPr>
            <p:cNvPr id="54" name="TextBox 50"/>
            <p:cNvSpPr txBox="1">
              <a:spLocks noChangeArrowheads="1"/>
            </p:cNvSpPr>
            <p:nvPr/>
          </p:nvSpPr>
          <p:spPr bwMode="auto">
            <a:xfrm>
              <a:off x="5214938" y="6000750"/>
              <a:ext cx="157162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400" b="1" dirty="0">
                  <a:solidFill>
                    <a:srgbClr val="FFFFFF"/>
                  </a:solidFill>
                </a:rPr>
                <a:t>Конец</a:t>
              </a:r>
            </a:p>
          </p:txBody>
        </p:sp>
      </p:grpSp>
      <p:sp>
        <p:nvSpPr>
          <p:cNvPr id="55" name="Прямоугольник 54"/>
          <p:cNvSpPr/>
          <p:nvPr/>
        </p:nvSpPr>
        <p:spPr>
          <a:xfrm>
            <a:off x="6588224" y="3429000"/>
            <a:ext cx="513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 dirty="0" smtClean="0"/>
              <a:t>ДА</a:t>
            </a:r>
            <a:endParaRPr lang="ru-RU" b="1" dirty="0"/>
          </a:p>
        </p:txBody>
      </p:sp>
      <p:cxnSp>
        <p:nvCxnSpPr>
          <p:cNvPr id="56" name="Прямая со стрелкой 55"/>
          <p:cNvCxnSpPr/>
          <p:nvPr/>
        </p:nvCxnSpPr>
        <p:spPr>
          <a:xfrm rot="5400000">
            <a:off x="5726063" y="3571081"/>
            <a:ext cx="28575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395536" y="2636912"/>
            <a:ext cx="17027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lgerian" pitchFamily="82" charset="0"/>
              </a:rPr>
              <a:t> Y=3, Z= 4.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0277" y="0"/>
            <a:ext cx="8229600" cy="6491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Схема циклического алгоритма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71721" y="591981"/>
            <a:ext cx="4040188" cy="659352"/>
          </a:xfrm>
        </p:spPr>
        <p:txBody>
          <a:bodyPr/>
          <a:lstStyle/>
          <a:p>
            <a:r>
              <a:rPr lang="ru-RU" dirty="0" smtClean="0"/>
              <a:t>Цикл с предусловием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4788024" y="534951"/>
            <a:ext cx="4041775" cy="553790"/>
          </a:xfrm>
        </p:spPr>
        <p:txBody>
          <a:bodyPr/>
          <a:lstStyle/>
          <a:p>
            <a:r>
              <a:rPr lang="ru-RU" dirty="0" smtClean="0"/>
              <a:t>Цикл с параметром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1" name="Picture 3" descr="E:\АТТЕСТАЦИЯ\АТТЕСТАЦИЯ\УРОКИ\цикл 1_1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915" y="1088740"/>
            <a:ext cx="3456384" cy="2052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E:\АТТЕСТАЦИЯ\АТТЕСТАЦИЯ\УРОКИ\цикл 1_2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24" y="3284984"/>
            <a:ext cx="3305175" cy="346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605" y="1001712"/>
            <a:ext cx="4760940" cy="2139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775" y="3122565"/>
            <a:ext cx="3276600" cy="326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8696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Циклический алгоритм</a:t>
            </a:r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4641850" y="1196752"/>
            <a:ext cx="4502150" cy="4502150"/>
            <a:chOff x="4498975" y="1285875"/>
            <a:chExt cx="4502150" cy="4502150"/>
          </a:xfrm>
        </p:grpSpPr>
        <p:sp>
          <p:nvSpPr>
            <p:cNvPr id="5" name="Овал 4"/>
            <p:cNvSpPr/>
            <p:nvPr/>
          </p:nvSpPr>
          <p:spPr>
            <a:xfrm>
              <a:off x="6072188" y="1285875"/>
              <a:ext cx="1643062" cy="571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>
              <a:off x="7358063" y="4786313"/>
              <a:ext cx="1643062" cy="5715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6143625" y="2143125"/>
              <a:ext cx="1500188" cy="5715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8" name="Блок-схема: решение 7"/>
            <p:cNvSpPr/>
            <p:nvPr/>
          </p:nvSpPr>
          <p:spPr>
            <a:xfrm>
              <a:off x="6072188" y="3000375"/>
              <a:ext cx="1571625" cy="642938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714875" y="4714875"/>
              <a:ext cx="1500188" cy="5715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" name="Параллелограмм 9"/>
            <p:cNvSpPr/>
            <p:nvPr/>
          </p:nvSpPr>
          <p:spPr>
            <a:xfrm>
              <a:off x="7429500" y="3786188"/>
              <a:ext cx="1500188" cy="571500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 rot="5400000">
              <a:off x="6715919" y="1999456"/>
              <a:ext cx="28575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rot="5400000">
              <a:off x="5215731" y="4499769"/>
              <a:ext cx="42862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rot="5400000">
              <a:off x="7930356" y="4571207"/>
              <a:ext cx="42862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7572375" y="3286125"/>
              <a:ext cx="571500" cy="1588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>
              <a:off x="5429250" y="3286125"/>
              <a:ext cx="642938" cy="1588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rot="5400000">
              <a:off x="7893844" y="3536156"/>
              <a:ext cx="50165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rot="5400000">
              <a:off x="5215731" y="3499644"/>
              <a:ext cx="42862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5400000">
              <a:off x="5108575" y="5464175"/>
              <a:ext cx="642938" cy="1588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5400000" flipH="1" flipV="1">
              <a:off x="3034506" y="4321969"/>
              <a:ext cx="2930525" cy="1588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4500563" y="2857500"/>
              <a:ext cx="2357437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46"/>
            <p:cNvSpPr txBox="1">
              <a:spLocks noChangeArrowheads="1"/>
            </p:cNvSpPr>
            <p:nvPr/>
          </p:nvSpPr>
          <p:spPr bwMode="auto">
            <a:xfrm>
              <a:off x="6143625" y="1357313"/>
              <a:ext cx="1500188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400" b="1">
                  <a:solidFill>
                    <a:srgbClr val="FFFFFF"/>
                  </a:solidFill>
                </a:rPr>
                <a:t>Начало</a:t>
              </a:r>
            </a:p>
          </p:txBody>
        </p:sp>
        <p:sp>
          <p:nvSpPr>
            <p:cNvPr id="22" name="TextBox 48"/>
            <p:cNvSpPr txBox="1">
              <a:spLocks noChangeArrowheads="1"/>
            </p:cNvSpPr>
            <p:nvPr/>
          </p:nvSpPr>
          <p:spPr bwMode="auto">
            <a:xfrm>
              <a:off x="6357938" y="3071813"/>
              <a:ext cx="1214437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I&lt;=10</a:t>
              </a:r>
              <a:endParaRPr lang="ru-RU" sz="2400" b="1">
                <a:solidFill>
                  <a:srgbClr val="FFFFFF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500938" y="2857500"/>
              <a:ext cx="785812" cy="4000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000" b="1" dirty="0"/>
                <a:t>НЕТ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429250" y="2857500"/>
              <a:ext cx="785813" cy="4000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000" b="1" dirty="0"/>
                <a:t>ДА</a:t>
              </a:r>
            </a:p>
          </p:txBody>
        </p:sp>
        <p:sp>
          <p:nvSpPr>
            <p:cNvPr id="25" name="TextBox 51"/>
            <p:cNvSpPr txBox="1">
              <a:spLocks noChangeArrowheads="1"/>
            </p:cNvSpPr>
            <p:nvPr/>
          </p:nvSpPr>
          <p:spPr bwMode="auto">
            <a:xfrm>
              <a:off x="4643438" y="3643313"/>
              <a:ext cx="1500187" cy="923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b="1">
                  <a:solidFill>
                    <a:srgbClr val="FFFFFF"/>
                  </a:solidFill>
                </a:rPr>
                <a:t>Вывод:</a:t>
              </a:r>
            </a:p>
            <a:p>
              <a:pPr algn="ctr"/>
              <a:r>
                <a:rPr lang="ru-RU" b="1">
                  <a:solidFill>
                    <a:srgbClr val="FFFFFF"/>
                  </a:solidFill>
                </a:rPr>
                <a:t>«ПРИВЕТ!»»</a:t>
              </a:r>
            </a:p>
          </p:txBody>
        </p:sp>
        <p:sp>
          <p:nvSpPr>
            <p:cNvPr id="26" name="TextBox 53"/>
            <p:cNvSpPr txBox="1">
              <a:spLocks noChangeArrowheads="1"/>
            </p:cNvSpPr>
            <p:nvPr/>
          </p:nvSpPr>
          <p:spPr bwMode="auto">
            <a:xfrm>
              <a:off x="7429500" y="3857625"/>
              <a:ext cx="1500188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b="1">
                  <a:solidFill>
                    <a:srgbClr val="FFFFFF"/>
                  </a:solidFill>
                </a:rPr>
                <a:t>Вывод: </a:t>
              </a:r>
              <a:r>
                <a:rPr lang="en-US" b="1">
                  <a:solidFill>
                    <a:srgbClr val="FFFFFF"/>
                  </a:solidFill>
                </a:rPr>
                <a:t>I</a:t>
              </a:r>
              <a:endParaRPr lang="ru-RU" b="1">
                <a:solidFill>
                  <a:srgbClr val="FFFFFF"/>
                </a:solidFill>
              </a:endParaRPr>
            </a:p>
          </p:txBody>
        </p:sp>
        <p:sp>
          <p:nvSpPr>
            <p:cNvPr id="27" name="TextBox 54"/>
            <p:cNvSpPr txBox="1">
              <a:spLocks noChangeArrowheads="1"/>
            </p:cNvSpPr>
            <p:nvPr/>
          </p:nvSpPr>
          <p:spPr bwMode="auto">
            <a:xfrm>
              <a:off x="7429500" y="4857750"/>
              <a:ext cx="1500188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2400" b="1">
                  <a:solidFill>
                    <a:srgbClr val="FFFFFF"/>
                  </a:solidFill>
                </a:rPr>
                <a:t>Конец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786313" y="4786313"/>
              <a:ext cx="1357312" cy="46196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2400" b="1" dirty="0" smtClean="0">
                  <a:solidFill>
                    <a:schemeClr val="bg1"/>
                  </a:solidFill>
                </a:rPr>
                <a:t>I:=I</a:t>
              </a:r>
              <a:r>
                <a:rPr lang="ru-RU" sz="2400" b="1" dirty="0" smtClean="0">
                  <a:solidFill>
                    <a:schemeClr val="bg1"/>
                  </a:solidFill>
                </a:rPr>
                <a:t>+2</a:t>
              </a:r>
              <a:endParaRPr lang="ru-RU" sz="2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4643438" y="3643313"/>
            <a:ext cx="1571625" cy="923925"/>
            <a:chOff x="4643438" y="3643313"/>
            <a:chExt cx="1571625" cy="923925"/>
          </a:xfrm>
        </p:grpSpPr>
        <p:sp>
          <p:nvSpPr>
            <p:cNvPr id="30" name="Параллелограмм 29"/>
            <p:cNvSpPr/>
            <p:nvPr/>
          </p:nvSpPr>
          <p:spPr>
            <a:xfrm>
              <a:off x="4714875" y="3714750"/>
              <a:ext cx="1500188" cy="571500"/>
            </a:xfrm>
            <a:prstGeom prst="parallelogra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1" name="TextBox 51"/>
            <p:cNvSpPr txBox="1">
              <a:spLocks noChangeArrowheads="1"/>
            </p:cNvSpPr>
            <p:nvPr/>
          </p:nvSpPr>
          <p:spPr bwMode="auto">
            <a:xfrm>
              <a:off x="4643438" y="3643313"/>
              <a:ext cx="1500187" cy="923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b="1" dirty="0">
                  <a:solidFill>
                    <a:srgbClr val="FFFFFF"/>
                  </a:solidFill>
                </a:rPr>
                <a:t>Вывод:</a:t>
              </a:r>
            </a:p>
            <a:p>
              <a:pPr algn="ctr"/>
              <a:r>
                <a:rPr lang="ru-RU" b="1" dirty="0">
                  <a:solidFill>
                    <a:srgbClr val="FFFFFF"/>
                  </a:solidFill>
                </a:rPr>
                <a:t>«ПРИВЕТ!»»</a:t>
              </a:r>
            </a:p>
          </p:txBody>
        </p:sp>
      </p:grpSp>
      <p:cxnSp>
        <p:nvCxnSpPr>
          <p:cNvPr id="33" name="Прямая соединительная линия 32"/>
          <p:cNvCxnSpPr/>
          <p:nvPr/>
        </p:nvCxnSpPr>
        <p:spPr>
          <a:xfrm flipH="1">
            <a:off x="4644008" y="5733256"/>
            <a:ext cx="93610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7020272" y="2636912"/>
            <a:ext cx="0" cy="35661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6372200" y="188640"/>
            <a:ext cx="1438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Задачи ГИА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251520" y="76470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400" dirty="0" smtClean="0"/>
              <a:t>К какому результату приведет </a:t>
            </a:r>
          </a:p>
          <a:p>
            <a:pPr>
              <a:defRPr/>
            </a:pPr>
            <a:r>
              <a:rPr lang="ru-RU" sz="2400" dirty="0" smtClean="0"/>
              <a:t>исполнение представленного в виде блок-схемы алгоритма?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6372200" y="2132856"/>
            <a:ext cx="12961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FF"/>
                </a:solidFill>
              </a:rPr>
              <a:t>I:=0</a:t>
            </a:r>
            <a:endParaRPr lang="ru-RU" sz="24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88640"/>
            <a:ext cx="9036496" cy="6669360"/>
          </a:xfrm>
        </p:spPr>
        <p:txBody>
          <a:bodyPr/>
          <a:lstStyle/>
          <a:p>
            <a:r>
              <a:rPr lang="ru-RU" dirty="0" smtClean="0"/>
              <a:t>1 группа                                         2 группа</a:t>
            </a:r>
          </a:p>
          <a:p>
            <a:r>
              <a:rPr lang="ru-RU" dirty="0" smtClean="0"/>
              <a:t>Определить значение переменных Х и У после выполнения фрагмента алгоритма:</a:t>
            </a:r>
            <a:endParaRPr lang="ru-RU" dirty="0"/>
          </a:p>
        </p:txBody>
      </p:sp>
      <p:pic>
        <p:nvPicPr>
          <p:cNvPr id="4" name="Рисунок 3" descr="зад 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72816"/>
            <a:ext cx="4192587" cy="472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9"/>
              </a:srgbClr>
            </a:outerShdw>
          </a:effectLst>
        </p:spPr>
      </p:pic>
      <p:pic>
        <p:nvPicPr>
          <p:cNvPr id="5" name="Рисунок 4" descr="зад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772816"/>
            <a:ext cx="4371975" cy="4793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39700" dir="2700000" algn="tl" rotWithShape="0">
              <a:srgbClr val="333333">
                <a:alpha val="64999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827584" y="188640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409</TotalTime>
  <Words>261</Words>
  <Application>Microsoft Office PowerPoint</Application>
  <PresentationFormat>Экран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Графический способ записи  алгоритмов</vt:lpstr>
      <vt:lpstr>Блок-схема- графическая форма записи алгоритма в виде связанных между собой определенным образом блоков.</vt:lpstr>
      <vt:lpstr>Линейный алгоритм</vt:lpstr>
      <vt:lpstr>Схема разветвляющегося  алгоритма</vt:lpstr>
      <vt:lpstr>Разветвляющийся алгоритм</vt:lpstr>
      <vt:lpstr>  Задачи ГИА</vt:lpstr>
      <vt:lpstr>Схема циклического алгоритма</vt:lpstr>
      <vt:lpstr>Циклический алгоритм</vt:lpstr>
      <vt:lpstr>Презентация PowerPoint</vt:lpstr>
      <vt:lpstr>Самооценка урока: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Графический способ записи различных видов алгоритмов</dc:title>
  <dc:creator>User59</dc:creator>
  <cp:lastModifiedBy>компьютер</cp:lastModifiedBy>
  <cp:revision>37</cp:revision>
  <dcterms:created xsi:type="dcterms:W3CDTF">2015-01-23T07:50:35Z</dcterms:created>
  <dcterms:modified xsi:type="dcterms:W3CDTF">2015-01-27T18:55:54Z</dcterms:modified>
</cp:coreProperties>
</file>